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60" r:id="rId3"/>
    <p:sldId id="261" r:id="rId4"/>
    <p:sldId id="265" r:id="rId5"/>
    <p:sldId id="263" r:id="rId6"/>
    <p:sldId id="264" r:id="rId7"/>
    <p:sldId id="266" r:id="rId8"/>
    <p:sldId id="267" r:id="rId9"/>
    <p:sldId id="268" r:id="rId10"/>
    <p:sldId id="269" r:id="rId11"/>
    <p:sldId id="270" r:id="rId12"/>
    <p:sldId id="271" r:id="rId13"/>
    <p:sldId id="257" r:id="rId14"/>
    <p:sldId id="258" r:id="rId15"/>
    <p:sldId id="259" r:id="rId16"/>
    <p:sldId id="26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37" autoAdjust="0"/>
  </p:normalViewPr>
  <p:slideViewPr>
    <p:cSldViewPr>
      <p:cViewPr>
        <p:scale>
          <a:sx n="88" d="100"/>
          <a:sy n="88" d="100"/>
        </p:scale>
        <p:origin x="-132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7EAF463A-BC7C-46EE-9F1E-7F377CCA4891}" type="datetimeFigureOut">
              <a:rPr lang="en-US" smtClean="0"/>
              <a:pPr/>
              <a:t>2/23/2014</a:t>
            </a:fld>
            <a:endParaRPr lang="en-US"/>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2/23/2014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2/23/2014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7EAF463A-BC7C-46EE-9F1E-7F377CCA4891}" type="datetimeFigureOut">
              <a:rPr lang="en-US" smtClean="0"/>
              <a:pPr/>
              <a:t>2/23/2014</a:t>
            </a:fld>
            <a:endParaRPr lang="en-US"/>
          </a:p>
        </p:txBody>
      </p:sp>
      <p:sp>
        <p:nvSpPr>
          <p:cNvPr id="5" name="Нижний колонтитул 4"/>
          <p:cNvSpPr>
            <a:spLocks noGrp="1"/>
          </p:cNvSpPr>
          <p:nvPr>
            <p:ph type="ftr" sz="quarter" idx="11"/>
          </p:nvPr>
        </p:nvSpPr>
        <p:spPr>
          <a:xfrm>
            <a:off x="457200" y="6480969"/>
            <a:ext cx="4260056" cy="300831"/>
          </a:xfrm>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7EAF463A-BC7C-46EE-9F1E-7F377CCA4891}" type="datetimeFigureOut">
              <a:rPr lang="en-US" smtClean="0"/>
              <a:pPr/>
              <a:t>2/23/2014</a:t>
            </a:fld>
            <a:endParaRPr lang="en-US"/>
          </a:p>
        </p:txBody>
      </p:sp>
      <p:sp>
        <p:nvSpPr>
          <p:cNvPr id="5" name="Нижний колонтитул 4"/>
          <p:cNvSpPr>
            <a:spLocks noGrp="1"/>
          </p:cNvSpPr>
          <p:nvPr>
            <p:ph type="ftr" sz="quarter" idx="11"/>
          </p:nvPr>
        </p:nvSpPr>
        <p:spPr>
          <a:xfrm>
            <a:off x="2619376" y="6480969"/>
            <a:ext cx="4260056" cy="300831"/>
          </a:xfrm>
        </p:spPr>
        <p:txBody>
          <a:bodyPr/>
          <a:lstStyle/>
          <a:p>
            <a:endParaRPr lang="en-US"/>
          </a:p>
        </p:txBody>
      </p:sp>
      <p:sp>
        <p:nvSpPr>
          <p:cNvPr id="6" name="Номер слайда 5"/>
          <p:cNvSpPr>
            <a:spLocks noGrp="1"/>
          </p:cNvSpPr>
          <p:nvPr>
            <p:ph type="sldNum" sz="quarter" idx="12"/>
          </p:nvPr>
        </p:nvSpPr>
        <p:spPr>
          <a:xfrm>
            <a:off x="8451056" y="809624"/>
            <a:ext cx="502920" cy="300831"/>
          </a:xfrm>
        </p:spPr>
        <p:txBody>
          <a:bodyPr/>
          <a:lstStyle/>
          <a:p>
            <a:fld id="{A483448D-3A78-4528-A469-B745A65DA480}" type="slidenum">
              <a:rPr lang="en-US" smtClean="0"/>
              <a:pPr/>
              <a:t>‹#›</a:t>
            </a:fld>
            <a:endParaRPr lang="en-US"/>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7EAF463A-BC7C-46EE-9F1E-7F377CCA4891}" type="datetimeFigureOut">
              <a:rPr lang="en-US" smtClean="0"/>
              <a:pPr/>
              <a:t>2/23/2014</a:t>
            </a:fld>
            <a:endParaRPr lang="en-US"/>
          </a:p>
        </p:txBody>
      </p:sp>
      <p:sp>
        <p:nvSpPr>
          <p:cNvPr id="6" name="Нижний колонтитул 5"/>
          <p:cNvSpPr>
            <a:spLocks noGrp="1"/>
          </p:cNvSpPr>
          <p:nvPr>
            <p:ph type="ftr" sz="quarter" idx="11"/>
          </p:nvPr>
        </p:nvSpPr>
        <p:spPr>
          <a:xfrm>
            <a:off x="457200" y="6480969"/>
            <a:ext cx="4260056" cy="301752"/>
          </a:xfrm>
        </p:spPr>
        <p:txBody>
          <a:bodyPr/>
          <a:lstStyle/>
          <a:p>
            <a:endParaRPr lang="en-US"/>
          </a:p>
        </p:txBody>
      </p:sp>
      <p:sp>
        <p:nvSpPr>
          <p:cNvPr id="7" name="Номер слайда 6"/>
          <p:cNvSpPr>
            <a:spLocks noGrp="1"/>
          </p:cNvSpPr>
          <p:nvPr>
            <p:ph type="sldNum" sz="quarter" idx="12"/>
          </p:nvPr>
        </p:nvSpPr>
        <p:spPr>
          <a:xfrm>
            <a:off x="7589520" y="6480969"/>
            <a:ext cx="502920" cy="301752"/>
          </a:xfrm>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7EAF463A-BC7C-46EE-9F1E-7F377CCA4891}" type="datetimeFigureOut">
              <a:rPr lang="en-US" smtClean="0"/>
              <a:pPr/>
              <a:t>2/23/2014</a:t>
            </a:fld>
            <a:endParaRPr lang="en-US"/>
          </a:p>
        </p:txBody>
      </p:sp>
      <p:sp>
        <p:nvSpPr>
          <p:cNvPr id="8" name="Нижний колонтитул 7"/>
          <p:cNvSpPr>
            <a:spLocks noGrp="1"/>
          </p:cNvSpPr>
          <p:nvPr>
            <p:ph type="ftr" sz="quarter" idx="11"/>
          </p:nvPr>
        </p:nvSpPr>
        <p:spPr>
          <a:xfrm>
            <a:off x="457200" y="6480969"/>
            <a:ext cx="4261104" cy="301752"/>
          </a:xfrm>
        </p:spPr>
        <p:txBody>
          <a:bodyPr/>
          <a:lstStyle/>
          <a:p>
            <a:endParaRPr lang="en-US"/>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2/23/2014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7EAF463A-BC7C-46EE-9F1E-7F377CCA4891}" type="datetimeFigureOut">
              <a:rPr lang="en-US" smtClean="0"/>
              <a:pPr/>
              <a:t>2/23/2014</a:t>
            </a:fld>
            <a:endParaRPr lang="en-US"/>
          </a:p>
        </p:txBody>
      </p:sp>
      <p:sp>
        <p:nvSpPr>
          <p:cNvPr id="3" name="Нижний колонтитул 2"/>
          <p:cNvSpPr>
            <a:spLocks noGrp="1"/>
          </p:cNvSpPr>
          <p:nvPr>
            <p:ph type="ftr" sz="quarter" idx="11"/>
          </p:nvPr>
        </p:nvSpPr>
        <p:spPr>
          <a:xfrm>
            <a:off x="457200" y="6481890"/>
            <a:ext cx="4260056" cy="300831"/>
          </a:xfrm>
        </p:spPr>
        <p:txBody>
          <a:bodyPr/>
          <a:lstStyle/>
          <a:p>
            <a:endParaRPr lang="en-US"/>
          </a:p>
        </p:txBody>
      </p:sp>
      <p:sp>
        <p:nvSpPr>
          <p:cNvPr id="4" name="Номер слайда 3"/>
          <p:cNvSpPr>
            <a:spLocks noGrp="1"/>
          </p:cNvSpPr>
          <p:nvPr>
            <p:ph type="sldNum" sz="quarter" idx="12"/>
          </p:nvPr>
        </p:nvSpPr>
        <p:spPr>
          <a:xfrm>
            <a:off x="7589520" y="6480969"/>
            <a:ext cx="502920" cy="301752"/>
          </a:xfrm>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7EAF463A-BC7C-46EE-9F1E-7F377CCA4891}" type="datetimeFigureOut">
              <a:rPr lang="en-US" smtClean="0"/>
              <a:pPr/>
              <a:t>2/23/2014</a:t>
            </a:fld>
            <a:endParaRPr lang="en-US"/>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7EAF463A-BC7C-46EE-9F1E-7F377CCA4891}" type="datetimeFigureOut">
              <a:rPr lang="en-US" smtClean="0"/>
              <a:pPr/>
              <a:t>2/23/2014</a:t>
            </a:fld>
            <a:endParaRPr lang="en-US"/>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EAF463A-BC7C-46EE-9F1E-7F377CCA4891}" type="datetimeFigureOut">
              <a:rPr lang="en-US" smtClean="0"/>
              <a:pPr/>
              <a:t>2/23/2014</a:t>
            </a:fld>
            <a:endParaRPr lang="en-US"/>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483448D-3A78-4528-A469-B745A65DA4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04800"/>
            <a:ext cx="9144000" cy="5715000"/>
          </a:xfrm>
        </p:spPr>
        <p:txBody>
          <a:bodyPr>
            <a:normAutofit/>
          </a:bodyPr>
          <a:lstStyle/>
          <a:p>
            <a:r>
              <a:rPr lang="ru-RU" sz="7200" b="1" dirty="0" smtClean="0">
                <a:latin typeface="AnastasiaScript" pitchFamily="2" charset="0"/>
              </a:rPr>
              <a:t>Приглашаем   Вас   посетить   наш </a:t>
            </a:r>
            <a:br>
              <a:rPr lang="ru-RU" sz="7200" b="1" dirty="0" smtClean="0">
                <a:latin typeface="AnastasiaScript" pitchFamily="2" charset="0"/>
              </a:rPr>
            </a:br>
            <a:r>
              <a:rPr lang="ru-RU" sz="7200" b="1" dirty="0" smtClean="0">
                <a:latin typeface="AnastasiaScript" pitchFamily="2" charset="0"/>
              </a:rPr>
              <a:t>мини   музей</a:t>
            </a:r>
            <a:br>
              <a:rPr lang="ru-RU" sz="7200" b="1" dirty="0" smtClean="0">
                <a:latin typeface="AnastasiaScript" pitchFamily="2" charset="0"/>
              </a:rPr>
            </a:br>
            <a:r>
              <a:rPr lang="ru-RU" sz="7200" b="1" dirty="0" smtClean="0">
                <a:latin typeface="AnastasiaScript" pitchFamily="2" charset="0"/>
              </a:rPr>
              <a:t>«Кукла- лучший   друг» </a:t>
            </a:r>
            <a:endParaRPr lang="ru-RU" sz="7200" b="1" dirty="0">
              <a:latin typeface="AnastasiaScript" pitchFamily="2" charset="0"/>
            </a:endParaRPr>
          </a:p>
        </p:txBody>
      </p:sp>
      <p:sp>
        <p:nvSpPr>
          <p:cNvPr id="3" name="Подзаголовок 2"/>
          <p:cNvSpPr>
            <a:spLocks noGrp="1"/>
          </p:cNvSpPr>
          <p:nvPr>
            <p:ph type="subTitle" idx="1"/>
          </p:nvPr>
        </p:nvSpPr>
        <p:spPr/>
        <p:txBody>
          <a:bodyPr/>
          <a:lstStyle/>
          <a:p>
            <a:endParaRPr lang="ru-RU" dirty="0" smtClean="0"/>
          </a:p>
          <a:p>
            <a:endParaRPr lang="ru-RU" dirty="0"/>
          </a:p>
        </p:txBody>
      </p:sp>
    </p:spTree>
  </p:cSld>
  <p:clrMapOvr>
    <a:masterClrMapping/>
  </p:clrMapOvr>
  <p:transition spd="slow" advTm="2000">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066800"/>
          </a:xfrm>
        </p:spPr>
        <p:txBody>
          <a:bodyPr/>
          <a:lstStyle/>
          <a:p>
            <a:r>
              <a:rPr lang="ru-RU" dirty="0" smtClean="0"/>
              <a:t>    Изготовление  куклы.</a:t>
            </a:r>
            <a:endParaRPr lang="ru-RU" dirty="0"/>
          </a:p>
        </p:txBody>
      </p:sp>
      <p:sp>
        <p:nvSpPr>
          <p:cNvPr id="3" name="Содержимое 2"/>
          <p:cNvSpPr>
            <a:spLocks noGrp="1"/>
          </p:cNvSpPr>
          <p:nvPr>
            <p:ph idx="1"/>
          </p:nvPr>
        </p:nvSpPr>
        <p:spPr>
          <a:xfrm>
            <a:off x="762000" y="1066800"/>
            <a:ext cx="8229600" cy="5562600"/>
          </a:xfrm>
        </p:spPr>
        <p:txBody>
          <a:bodyPr>
            <a:noAutofit/>
          </a:bodyPr>
          <a:lstStyle/>
          <a:p>
            <a:r>
              <a:rPr lang="ru-RU" sz="1200" dirty="0" smtClean="0"/>
              <a:t>Притягательная     сила    рукотворных    человечков,    пришедших    из     далекого    прошлого,     велика. Коллекционирование     кукол,    этих      произведений     искусства     минувших     веков     и  современности,    увлекательно,    но    не    меньшее     удовлетворение    может     дать     процесс    создания    кукол     собственными    руками.     Безусловно,      начинающему    мастеру,   невозможно соперничать     с     прославленными    кукольниками,     но    его     скромные     успехи    могут     стать первыми     ступенями    в    освоении    этого    древнего    искусства.</a:t>
            </a:r>
          </a:p>
          <a:p>
            <a:r>
              <a:rPr lang="ru-RU" sz="1200" dirty="0" smtClean="0"/>
              <a:t>Изготовление      кукол - длительный    и     трудоемкий     процесс,     в котором    бывает    занято    сразу несколько     человек.      Следуя      традиционному    разделению     труда,    один   из    мастеров    делает туловище    куклы,    другой - головку   и   руки,    третий - аксессуары:    веера,    музыкальные    инструменты,     оружие.    Работа   над    созданием    куклы    требует    не    только    высокого    и художественного    мастерства,     но    и    скрупулезного   изучения     истории    костюма      каждой конкретной     эпохи,     ее обычаев,    быта.     На    завершающем    этапе     работы    мастер    придает    кукле    задуманную    позу.    Это    очень    ответственная    операция,   от которой    зависит,    насколько удачно     будет    смотреться    костюм,    ляжет    ли    ткань    так,    чтобы    возникла   иллюзия    живого тела,    каким    вообще    окажется    характер     куклы.     Жесткая    проволока    каркаса    осложняет   работу     мастера,    лишая     его    возможности     многократно     перегибать    и    поворачивать    тело куклы,     добиваясь    желаемого     положения.     Здесь    и     проявляются    в    полной   мере   опыт   и талант     профессионала,     несколькими     скупыми    движениями    "оживляющего     куклу.</a:t>
            </a:r>
          </a:p>
          <a:p>
            <a:r>
              <a:rPr lang="ru-RU" sz="1200" dirty="0" smtClean="0"/>
              <a:t>Изготовление     кукол    занимает    особое    место    среди    других    видов    декоративно-прикладных ремесел.    Верное   для     любого     вида    творчества    представление     о  том,      что подлинное произведение     искусства    можно     создать    только    по-настоящему    любя   свою   работу,    вкладывая в   нее    чувства,   любовь,    порывы души,   абсолютно    неоспоримо    при    создании   кукол.    Кукла, являющаяся,    по сути,    неким    подобием    человека,   не    может    собираться   "на потоке"   из штампованных    деталей.    Выражение    ее лица,    характер    отражают    чувства   и    настроения    творца куклы.    Даже    отлитые   по    одной    модели    лица    могут    принимать    различные    выражения    за счет    крошечных,   почти    незаметных    штрихов,    нанесенных    кистью    художника.    Только творческий,    очень     личностный    подход    позволяет    создать    игрушку,    приносящую    радость,   как самому    мастеру,    так и    всем,    кто   ее   видит.</a:t>
            </a:r>
          </a:p>
          <a:p>
            <a:r>
              <a:rPr lang="ru-RU" sz="1200" dirty="0" smtClean="0"/>
              <a:t> </a:t>
            </a:r>
            <a:endParaRPr lang="ru-RU"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Куклы  сшитые  руками наших мамы</a:t>
            </a:r>
            <a:endParaRPr lang="ru-RU" sz="2800" dirty="0"/>
          </a:p>
        </p:txBody>
      </p:sp>
      <p:pic>
        <p:nvPicPr>
          <p:cNvPr id="4" name="Содержимое 3" descr="DSCN1774.jpg"/>
          <p:cNvPicPr>
            <a:picLocks noGrp="1" noChangeAspect="1"/>
          </p:cNvPicPr>
          <p:nvPr>
            <p:ph idx="1"/>
          </p:nvPr>
        </p:nvPicPr>
        <p:blipFill>
          <a:blip r:embed="rId2" cstate="print"/>
          <a:stretch>
            <a:fillRect/>
          </a:stretch>
        </p:blipFill>
        <p:spPr>
          <a:xfrm>
            <a:off x="1524000" y="1905000"/>
            <a:ext cx="6096000" cy="4572000"/>
          </a:xfrm>
        </p:spPr>
      </p:pic>
    </p:spTree>
  </p:cSld>
  <p:clrMapOvr>
    <a:masterClrMapping/>
  </p:clrMapOvr>
  <p:transition spd="slow" advTm="3000">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3400" y="609600"/>
            <a:ext cx="152400" cy="152400"/>
          </a:xfrm>
        </p:spPr>
        <p:txBody>
          <a:bodyPr>
            <a:normAutofit fontScale="90000"/>
          </a:bodyPr>
          <a:lstStyle/>
          <a:p>
            <a:r>
              <a:rPr lang="ru-RU" dirty="0" smtClean="0"/>
              <a:t> </a:t>
            </a:r>
            <a:endParaRPr lang="ru-RU" dirty="0"/>
          </a:p>
        </p:txBody>
      </p:sp>
      <p:pic>
        <p:nvPicPr>
          <p:cNvPr id="5" name="Содержимое 4" descr="DSCN1635.jpg"/>
          <p:cNvPicPr>
            <a:picLocks noGrp="1" noChangeAspect="1"/>
          </p:cNvPicPr>
          <p:nvPr>
            <p:ph sz="half" idx="1"/>
          </p:nvPr>
        </p:nvPicPr>
        <p:blipFill>
          <a:blip r:embed="rId2" cstate="print"/>
          <a:stretch>
            <a:fillRect/>
          </a:stretch>
        </p:blipFill>
        <p:spPr>
          <a:xfrm rot="21421511">
            <a:off x="493283" y="2439320"/>
            <a:ext cx="4038600" cy="3028950"/>
          </a:xfrm>
        </p:spPr>
      </p:pic>
      <p:pic>
        <p:nvPicPr>
          <p:cNvPr id="6" name="Содержимое 5" descr="DSCN1775.jpg"/>
          <p:cNvPicPr>
            <a:picLocks noGrp="1" noChangeAspect="1"/>
          </p:cNvPicPr>
          <p:nvPr>
            <p:ph sz="half" idx="2"/>
          </p:nvPr>
        </p:nvPicPr>
        <p:blipFill>
          <a:blip r:embed="rId3" cstate="print"/>
          <a:stretch>
            <a:fillRect/>
          </a:stretch>
        </p:blipFill>
        <p:spPr>
          <a:xfrm rot="392170">
            <a:off x="4970264" y="1722438"/>
            <a:ext cx="3394472" cy="4525962"/>
          </a:xfrm>
        </p:spPr>
      </p:pic>
    </p:spTree>
  </p:cSld>
  <p:clrMapOvr>
    <a:masterClrMapping/>
  </p:clrMapOvr>
  <p:transition spd="slow" advTm="3000">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Экскурсия  в  мини  музей          взрослых  гостей</a:t>
            </a:r>
            <a:endParaRPr lang="ru-RU" sz="3200" b="1" dirty="0"/>
          </a:p>
        </p:txBody>
      </p:sp>
      <p:sp>
        <p:nvSpPr>
          <p:cNvPr id="3" name="Содержимое 2"/>
          <p:cNvSpPr>
            <a:spLocks noGrp="1"/>
          </p:cNvSpPr>
          <p:nvPr>
            <p:ph idx="1"/>
          </p:nvPr>
        </p:nvSpPr>
        <p:spPr/>
        <p:txBody>
          <a:bodyPr>
            <a:normAutofit fontScale="40000" lnSpcReduction="20000"/>
          </a:bodyPr>
          <a:lstStyle/>
          <a:p>
            <a:r>
              <a:rPr lang="ru-RU" sz="3600" b="1" i="1" dirty="0" smtClean="0"/>
              <a:t> </a:t>
            </a:r>
            <a:r>
              <a:rPr lang="ru-RU" sz="4000" b="1" i="1" dirty="0" smtClean="0"/>
              <a:t>21  марта  -  Международный  день  кукольника  и      куклы</a:t>
            </a:r>
            <a:endParaRPr lang="ru-RU" sz="4000" dirty="0" smtClean="0"/>
          </a:p>
          <a:p>
            <a:r>
              <a:rPr lang="ru-RU" sz="4000" b="1" i="1" dirty="0" smtClean="0"/>
              <a:t>     Кукла    -  неотъемлемая   часть  нашей  жизни:  детская  игрушка  или  напоминание    о  детстве,   красивый  аксессуар  или предмет  интерьера.     Она  ровесница  человечества:  уже  первобытные  дети  играли  в  куклы  из  мамонтовой   кости!   У  древне греческих   детишек   куклы – человечки  и  животные ,  были  глиняными   и  костяными, часто  ярко  раскрашенными.  А древнеримским  девочкам  дарили  куколки    из  терракоты (  желтая  или  красная  обожженная  гончарная  глина)     или  слоновой  кости,   с  ними  они  расставались  лишь  перед  замужеством,   принося   своих   любимец  в  храм  богини  любви   -  Венеры…</a:t>
            </a:r>
            <a:endParaRPr lang="ru-RU" sz="4000" dirty="0" smtClean="0"/>
          </a:p>
          <a:p>
            <a:r>
              <a:rPr lang="ru-RU" sz="4000" b="1" i="1" dirty="0" smtClean="0"/>
              <a:t>   Древние  легенды  утверждают,  что  любимые  куклы  не  только  развлекают   малыша, но  и  охраняют  от  дурного  глаза   и   могут   даже   вылечить   ребёнка,    «взять на себя его страдания».</a:t>
            </a:r>
            <a:endParaRPr lang="ru-RU" sz="4000" dirty="0" smtClean="0"/>
          </a:p>
          <a:p>
            <a:r>
              <a:rPr lang="ru-RU" sz="4000" b="1" i="1" dirty="0" smtClean="0"/>
              <a:t>     С  незапамятных   времен  куклы  проникали  в  индустрию  моды:  в  Древнем  Риме,  поскольку  модных  журналов  еще  не  было,  для  демонстрации  мод    в  провинции  посылали  раскрашенные  глиняные  куклы – </a:t>
            </a:r>
            <a:r>
              <a:rPr lang="ru-RU" sz="4000" b="1" i="1" dirty="0" err="1" smtClean="0"/>
              <a:t>фигурины</a:t>
            </a:r>
            <a:r>
              <a:rPr lang="ru-RU" sz="4000" b="1" i="1" dirty="0" smtClean="0"/>
              <a:t>.  Во  Франции  решили  сделать  так  же:  стали  рассылать  по  всем  окрестностям  города -  больших  фарфоровых  кукол,  с  целым  гардеробом  модной  одежды  и  сундуком  с парфюмерными  новинками  и  аксессуарами.</a:t>
            </a:r>
            <a:endParaRPr lang="ru-RU" sz="4000" dirty="0" smtClean="0"/>
          </a:p>
          <a:p>
            <a:r>
              <a:rPr lang="ru-RU" sz="3600" b="1" i="1" dirty="0" smtClean="0"/>
              <a:t> </a:t>
            </a:r>
            <a:endParaRPr lang="ru-RU" sz="3600" dirty="0"/>
          </a:p>
        </p:txBody>
      </p:sp>
    </p:spTree>
  </p:cSld>
  <p:clrMapOvr>
    <a:masterClrMapping/>
  </p:clrMapOvr>
  <p:transition spd="slow" advTm="11000">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7772400" cy="1399032"/>
          </a:xfrm>
        </p:spPr>
        <p:txBody>
          <a:bodyPr/>
          <a:lstStyle/>
          <a:p>
            <a:r>
              <a:rPr lang="ru-RU" dirty="0" smtClean="0"/>
              <a:t>   </a:t>
            </a:r>
            <a:endParaRPr lang="ru-RU" dirty="0"/>
          </a:p>
        </p:txBody>
      </p:sp>
      <p:sp>
        <p:nvSpPr>
          <p:cNvPr id="3" name="Содержимое 2"/>
          <p:cNvSpPr>
            <a:spLocks noGrp="1"/>
          </p:cNvSpPr>
          <p:nvPr>
            <p:ph idx="1"/>
          </p:nvPr>
        </p:nvSpPr>
        <p:spPr>
          <a:xfrm>
            <a:off x="457200" y="304801"/>
            <a:ext cx="8229600" cy="6150008"/>
          </a:xfrm>
        </p:spPr>
        <p:txBody>
          <a:bodyPr>
            <a:normAutofit fontScale="55000" lnSpcReduction="20000"/>
          </a:bodyPr>
          <a:lstStyle/>
          <a:p>
            <a:r>
              <a:rPr lang="ru-RU" b="1" i="1" dirty="0" smtClean="0"/>
              <a:t>Говорить о кукле, как об игрушке, начали в средние века. В эпоху Возрождения отпрыскам богатых слоев общества дарили тряпичные и деревянные куклы. В пятнадцатом века в знатных домах Европы можно было встретить женские фигурки в богатых одеяниях, но из-за высокой стоимости, куклы были предназначены не для игр, а являлись своеобразными произведениями искусства, которыми приходили любоваться, как картинами и скульптурами.</a:t>
            </a:r>
            <a:endParaRPr lang="ru-RU" dirty="0" smtClean="0"/>
          </a:p>
          <a:p>
            <a:r>
              <a:rPr lang="ru-RU" b="1" i="1" dirty="0" smtClean="0"/>
              <a:t>      В начале девятнадцатого века появились первые куклы ручной работы для маленьких девочек, но стоили они очень дорого, и по-прежнему детям не позволялось носить, обнимать и манипулировать ими. Эти куклы представляли идеал женщины и имели тонкую фигурку, бледную фарфоровую кожу, черные волосы и неизменно светлые глаза.</a:t>
            </a:r>
            <a:endParaRPr lang="ru-RU" dirty="0" smtClean="0"/>
          </a:p>
          <a:p>
            <a:r>
              <a:rPr lang="ru-RU" b="1" i="1" dirty="0" smtClean="0"/>
              <a:t>      О том, чтобы   одевать-раздевать   куклу,   никто   даже   не думал.  В лучшем случае,   ей  было   разрешено   двигать   руками  и  ногами  и  мигать  глазами. Лишь  в  начале  прошлого  века,  появились  куклы  для  самых   маленьких, которых   можно   было  кормить ,   укладывать  спать  и   переодевать  в различные   платья. </a:t>
            </a:r>
            <a:endParaRPr lang="ru-RU" dirty="0" smtClean="0"/>
          </a:p>
          <a:p>
            <a:r>
              <a:rPr lang="ru-RU" b="1" i="1" dirty="0" smtClean="0"/>
              <a:t>Несмотря   на   свой   почтительный   возраст,   сегодня   куклы   продолжают оставаться   любимой   игрушкой   девочек.   Сложно   сказать,   в   чем  секрет популярности   кукол,   и,   несмотря  на   массу   видеоигр,   дети   продолжают просить   на   День   рождение  еще   одну  </a:t>
            </a:r>
            <a:r>
              <a:rPr lang="ru-RU" b="1" i="1" dirty="0" err="1" smtClean="0"/>
              <a:t>Барби</a:t>
            </a:r>
            <a:r>
              <a:rPr lang="ru-RU" b="1" i="1" dirty="0" smtClean="0"/>
              <a:t> ,   </a:t>
            </a:r>
            <a:r>
              <a:rPr lang="ru-RU" b="1" i="1" dirty="0" err="1" smtClean="0"/>
              <a:t>Винкс</a:t>
            </a:r>
            <a:r>
              <a:rPr lang="ru-RU" b="1" i="1" dirty="0" smtClean="0"/>
              <a:t>,   </a:t>
            </a:r>
            <a:r>
              <a:rPr lang="ru-RU" b="1" i="1" dirty="0" err="1" smtClean="0"/>
              <a:t>Братц</a:t>
            </a:r>
            <a:r>
              <a:rPr lang="ru-RU" b="1" i="1" dirty="0" smtClean="0"/>
              <a:t>   или очаровательных   куколок   </a:t>
            </a:r>
            <a:r>
              <a:rPr lang="ru-RU" b="1" i="1" dirty="0" err="1" smtClean="0"/>
              <a:t>Беби</a:t>
            </a:r>
            <a:r>
              <a:rPr lang="ru-RU" b="1" i="1" dirty="0" smtClean="0"/>
              <a:t> Борн,   которые   стимулируют    детское воображение   и    позволяют   творить.</a:t>
            </a:r>
            <a:endParaRPr lang="ru-RU" dirty="0" smtClean="0"/>
          </a:p>
          <a:p>
            <a:endParaRPr lang="ru-RU" dirty="0"/>
          </a:p>
        </p:txBody>
      </p:sp>
    </p:spTree>
  </p:cSld>
  <p:clrMapOvr>
    <a:masterClrMapping/>
  </p:clrMapOvr>
  <p:transition spd="slow" advTm="15000">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Родители   тоже  родом из детства</a:t>
            </a:r>
            <a:endParaRPr lang="ru-RU" sz="3200" dirty="0"/>
          </a:p>
        </p:txBody>
      </p:sp>
      <p:pic>
        <p:nvPicPr>
          <p:cNvPr id="4" name="Содержимое 3" descr="DSCN1645.jpg"/>
          <p:cNvPicPr>
            <a:picLocks noGrp="1" noChangeAspect="1"/>
          </p:cNvPicPr>
          <p:nvPr>
            <p:ph idx="1"/>
          </p:nvPr>
        </p:nvPicPr>
        <p:blipFill>
          <a:blip r:embed="rId2" cstate="print"/>
          <a:stretch>
            <a:fillRect/>
          </a:stretch>
        </p:blipFill>
        <p:spPr>
          <a:xfrm rot="21158166">
            <a:off x="1600200" y="1905000"/>
            <a:ext cx="6096000" cy="4572000"/>
          </a:xfrm>
        </p:spPr>
      </p:pic>
    </p:spTree>
  </p:cSld>
  <p:clrMapOvr>
    <a:masterClrMapping/>
  </p:clrMapOvr>
  <p:transition spd="slow" advTm="3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05800" y="304800"/>
            <a:ext cx="381000" cy="113506"/>
          </a:xfrm>
        </p:spPr>
        <p:txBody>
          <a:bodyPr>
            <a:normAutofit fontScale="90000"/>
          </a:bodyPr>
          <a:lstStyle/>
          <a:p>
            <a:r>
              <a:rPr lang="ru-RU" dirty="0" smtClean="0"/>
              <a:t> </a:t>
            </a:r>
            <a:endParaRPr lang="ru-RU" dirty="0"/>
          </a:p>
        </p:txBody>
      </p:sp>
      <p:pic>
        <p:nvPicPr>
          <p:cNvPr id="5" name="Содержимое 4" descr="DSCN1636.jpg"/>
          <p:cNvPicPr>
            <a:picLocks noGrp="1" noChangeAspect="1"/>
          </p:cNvPicPr>
          <p:nvPr>
            <p:ph sz="half" idx="1"/>
          </p:nvPr>
        </p:nvPicPr>
        <p:blipFill>
          <a:blip r:embed="rId2" cstate="print"/>
          <a:stretch>
            <a:fillRect/>
          </a:stretch>
        </p:blipFill>
        <p:spPr>
          <a:xfrm>
            <a:off x="457200" y="1762124"/>
            <a:ext cx="4038600" cy="3419475"/>
          </a:xfrm>
        </p:spPr>
      </p:pic>
      <p:pic>
        <p:nvPicPr>
          <p:cNvPr id="8" name="Содержимое 7" descr="DSCN1646.jpg"/>
          <p:cNvPicPr>
            <a:picLocks noGrp="1" noChangeAspect="1"/>
          </p:cNvPicPr>
          <p:nvPr>
            <p:ph sz="half" idx="2"/>
          </p:nvPr>
        </p:nvPicPr>
        <p:blipFill>
          <a:blip r:embed="rId3" cstate="print"/>
          <a:stretch>
            <a:fillRect/>
          </a:stretch>
        </p:blipFill>
        <p:spPr>
          <a:xfrm>
            <a:off x="4648200" y="2470944"/>
            <a:ext cx="4038600" cy="3167856"/>
          </a:xfrm>
        </p:spPr>
      </p:pic>
    </p:spTree>
  </p:cSld>
  <p:clrMapOvr>
    <a:masterClrMapping/>
  </p:clrMapOvr>
  <p:transition spd="slow" advTm="5000">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00" y="1143000"/>
            <a:ext cx="76200" cy="152400"/>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rot="21397336">
            <a:off x="1676400" y="1882808"/>
            <a:ext cx="4953000" cy="4572000"/>
          </a:xfrm>
        </p:spPr>
        <p:txBody>
          <a:bodyPr>
            <a:normAutofit fontScale="47500" lnSpcReduction="20000"/>
          </a:bodyPr>
          <a:lstStyle/>
          <a:p>
            <a:r>
              <a:rPr lang="ru-RU" b="1" i="1" dirty="0" smtClean="0"/>
              <a:t>  «КОЛЫБЕЛЬНАЯ КУКЛЕ»</a:t>
            </a:r>
            <a:endParaRPr lang="ru-RU" dirty="0" smtClean="0"/>
          </a:p>
          <a:p>
            <a:r>
              <a:rPr lang="ru-RU" b="1" i="1" dirty="0" smtClean="0"/>
              <a:t>  П. Образцов</a:t>
            </a:r>
            <a:endParaRPr lang="ru-RU" dirty="0" smtClean="0"/>
          </a:p>
          <a:p>
            <a:r>
              <a:rPr lang="ru-RU" b="1" i="1" dirty="0" smtClean="0"/>
              <a:t>  На постель - перинку,</a:t>
            </a:r>
            <a:endParaRPr lang="ru-RU" dirty="0" smtClean="0"/>
          </a:p>
          <a:p>
            <a:r>
              <a:rPr lang="ru-RU" b="1" i="1" dirty="0" smtClean="0"/>
              <a:t>  Белую простынку</a:t>
            </a:r>
            <a:endParaRPr lang="ru-RU" dirty="0" smtClean="0"/>
          </a:p>
          <a:p>
            <a:r>
              <a:rPr lang="ru-RU" b="1" i="1" dirty="0" smtClean="0"/>
              <a:t>  Постилаю я.</a:t>
            </a:r>
            <a:endParaRPr lang="ru-RU" dirty="0" smtClean="0"/>
          </a:p>
          <a:p>
            <a:r>
              <a:rPr lang="ru-RU" b="1" i="1" dirty="0" smtClean="0"/>
              <a:t>  Спит уже </a:t>
            </a:r>
            <a:r>
              <a:rPr lang="ru-RU" b="1" i="1" dirty="0" err="1" smtClean="0"/>
              <a:t>Иринка</a:t>
            </a:r>
            <a:r>
              <a:rPr lang="ru-RU" b="1" i="1" dirty="0" smtClean="0"/>
              <a:t>,</a:t>
            </a:r>
            <a:endParaRPr lang="ru-RU" dirty="0" smtClean="0"/>
          </a:p>
          <a:p>
            <a:r>
              <a:rPr lang="ru-RU" b="1" i="1" dirty="0" smtClean="0"/>
              <a:t>Куколка моя.</a:t>
            </a:r>
            <a:endParaRPr lang="ru-RU" dirty="0" smtClean="0"/>
          </a:p>
          <a:p>
            <a:r>
              <a:rPr lang="ru-RU" b="1" i="1" dirty="0" smtClean="0"/>
              <a:t>- Ты, сверчок, потише</a:t>
            </a:r>
            <a:endParaRPr lang="ru-RU" dirty="0" smtClean="0"/>
          </a:p>
          <a:p>
            <a:r>
              <a:rPr lang="ru-RU" b="1" i="1" dirty="0" smtClean="0"/>
              <a:t>Стрекочи в углу.</a:t>
            </a:r>
            <a:endParaRPr lang="ru-RU" dirty="0" smtClean="0"/>
          </a:p>
          <a:p>
            <a:r>
              <a:rPr lang="ru-RU" b="1" i="1" dirty="0" smtClean="0"/>
              <a:t>Тише, тише, тише,</a:t>
            </a:r>
            <a:endParaRPr lang="ru-RU" dirty="0" smtClean="0"/>
          </a:p>
          <a:p>
            <a:r>
              <a:rPr lang="ru-RU" b="1" i="1" dirty="0" smtClean="0"/>
              <a:t>Не скребитесь, мыши,</a:t>
            </a:r>
            <a:endParaRPr lang="ru-RU" dirty="0" smtClean="0"/>
          </a:p>
          <a:p>
            <a:r>
              <a:rPr lang="ru-RU" b="1" i="1" dirty="0" smtClean="0"/>
              <a:t>В кухне на полу.</a:t>
            </a:r>
            <a:endParaRPr lang="ru-RU" dirty="0" smtClean="0"/>
          </a:p>
          <a:p>
            <a:r>
              <a:rPr lang="ru-RU" b="1" i="1" dirty="0" smtClean="0"/>
              <a:t>Куклу всё тревожит,</a:t>
            </a:r>
            <a:endParaRPr lang="ru-RU" dirty="0" smtClean="0"/>
          </a:p>
          <a:p>
            <a:r>
              <a:rPr lang="ru-RU" b="1" i="1" dirty="0" smtClean="0"/>
              <a:t>Не мешайте спать!</a:t>
            </a:r>
            <a:endParaRPr lang="ru-RU" dirty="0" smtClean="0"/>
          </a:p>
          <a:p>
            <a:r>
              <a:rPr lang="ru-RU" b="1" i="1" dirty="0" smtClean="0"/>
              <a:t>Да и вам уж тоже</a:t>
            </a:r>
            <a:endParaRPr lang="ru-RU" dirty="0" smtClean="0"/>
          </a:p>
          <a:p>
            <a:r>
              <a:rPr lang="ru-RU" b="1" i="1" dirty="0" smtClean="0"/>
              <a:t>Время отдыхать.</a:t>
            </a:r>
            <a:endParaRPr lang="ru-RU" dirty="0" smtClean="0"/>
          </a:p>
          <a:p>
            <a:r>
              <a:rPr lang="ru-RU" b="1" i="1" dirty="0" smtClean="0"/>
              <a:t>Кукла есть одна на свете,</a:t>
            </a:r>
            <a:endParaRPr lang="ru-RU" dirty="0" smtClean="0"/>
          </a:p>
          <a:p>
            <a:r>
              <a:rPr lang="ru-RU" b="1" i="1" dirty="0" smtClean="0"/>
              <a:t>Куклу эту любят дети.</a:t>
            </a:r>
            <a:endParaRPr lang="ru-RU" dirty="0" smtClean="0"/>
          </a:p>
          <a:p>
            <a:r>
              <a:rPr lang="ru-RU" b="1" i="1" dirty="0" smtClean="0"/>
              <a:t>Модница она большая –</a:t>
            </a:r>
            <a:endParaRPr lang="ru-RU" dirty="0" smtClean="0"/>
          </a:p>
          <a:p>
            <a:r>
              <a:rPr lang="ru-RU" b="1" i="1" dirty="0" smtClean="0"/>
              <a:t>Платья без конца меняет.</a:t>
            </a:r>
            <a:endParaRPr lang="ru-RU" dirty="0" smtClean="0"/>
          </a:p>
          <a:p>
            <a:endParaRPr lang="ru-RU" dirty="0"/>
          </a:p>
        </p:txBody>
      </p:sp>
      <p:pic>
        <p:nvPicPr>
          <p:cNvPr id="4" name="Содержимое 3" descr="DSCN1776.jpg"/>
          <p:cNvPicPr>
            <a:picLocks noChangeAspect="1"/>
          </p:cNvPicPr>
          <p:nvPr/>
        </p:nvPicPr>
        <p:blipFill>
          <a:blip r:embed="rId2" cstate="print"/>
          <a:stretch>
            <a:fillRect/>
          </a:stretch>
        </p:blipFill>
        <p:spPr>
          <a:xfrm rot="447007">
            <a:off x="5175188" y="2187492"/>
            <a:ext cx="2941260" cy="3618671"/>
          </a:xfrm>
          <a:prstGeom prst="rect">
            <a:avLst/>
          </a:prstGeom>
        </p:spPr>
      </p:pic>
    </p:spTree>
  </p:cSld>
  <p:clrMapOvr>
    <a:masterClrMapping/>
  </p:clrMapOvr>
  <p:transition advTm="500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1000" y="1219200"/>
            <a:ext cx="45719" cy="304800"/>
          </a:xfrm>
        </p:spPr>
        <p:txBody>
          <a:bodyPr>
            <a:normAutofit fontScale="90000"/>
          </a:bodyPr>
          <a:lstStyle/>
          <a:p>
            <a:r>
              <a:rPr lang="ru-RU" dirty="0" smtClean="0"/>
              <a:t> </a:t>
            </a:r>
            <a:endParaRPr lang="ru-RU" dirty="0"/>
          </a:p>
        </p:txBody>
      </p:sp>
      <p:pic>
        <p:nvPicPr>
          <p:cNvPr id="5" name="Содержимое 4" descr="DSCN1708.jpg"/>
          <p:cNvPicPr>
            <a:picLocks noGrp="1" noChangeAspect="1"/>
          </p:cNvPicPr>
          <p:nvPr>
            <p:ph sz="half" idx="1"/>
          </p:nvPr>
        </p:nvPicPr>
        <p:blipFill>
          <a:blip r:embed="rId2" cstate="print"/>
          <a:stretch>
            <a:fillRect/>
          </a:stretch>
        </p:blipFill>
        <p:spPr>
          <a:xfrm rot="21145077">
            <a:off x="457200" y="2470944"/>
            <a:ext cx="4038600" cy="3028950"/>
          </a:xfrm>
        </p:spPr>
      </p:pic>
      <p:pic>
        <p:nvPicPr>
          <p:cNvPr id="6" name="Содержимое 5" descr="DSCN1663.jpg"/>
          <p:cNvPicPr>
            <a:picLocks noGrp="1" noChangeAspect="1"/>
          </p:cNvPicPr>
          <p:nvPr>
            <p:ph sz="half" idx="2"/>
          </p:nvPr>
        </p:nvPicPr>
        <p:blipFill>
          <a:blip r:embed="rId3" cstate="print"/>
          <a:stretch>
            <a:fillRect/>
          </a:stretch>
        </p:blipFill>
        <p:spPr>
          <a:xfrm rot="320430">
            <a:off x="4648200" y="1295400"/>
            <a:ext cx="4038600" cy="2971800"/>
          </a:xfrm>
        </p:spPr>
      </p:pic>
    </p:spTree>
  </p:cSld>
  <p:clrMapOvr>
    <a:masterClrMapping/>
  </p:clrMapOvr>
  <p:transition spd="slow" advTm="4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429000"/>
            <a:ext cx="76200" cy="381000"/>
          </a:xfrm>
        </p:spPr>
        <p:txBody>
          <a:bodyPr>
            <a:normAutofit fontScale="90000"/>
          </a:bodyPr>
          <a:lstStyle/>
          <a:p>
            <a:r>
              <a:rPr lang="ru-RU" dirty="0" smtClean="0"/>
              <a:t> </a:t>
            </a:r>
            <a:endParaRPr lang="ru-RU" dirty="0"/>
          </a:p>
        </p:txBody>
      </p:sp>
      <p:pic>
        <p:nvPicPr>
          <p:cNvPr id="5" name="Рисунок 4" descr="DSCN1674.jpg"/>
          <p:cNvPicPr>
            <a:picLocks noGrp="1" noChangeAspect="1"/>
          </p:cNvPicPr>
          <p:nvPr>
            <p:ph type="pic" idx="1"/>
          </p:nvPr>
        </p:nvPicPr>
        <p:blipFill>
          <a:blip r:embed="rId2" cstate="print"/>
          <a:srcRect t="130" b="130"/>
          <a:stretch>
            <a:fillRect/>
          </a:stretch>
        </p:blipFill>
        <p:spPr/>
      </p:pic>
      <p:sp>
        <p:nvSpPr>
          <p:cNvPr id="4" name="Текст 3"/>
          <p:cNvSpPr>
            <a:spLocks noGrp="1"/>
          </p:cNvSpPr>
          <p:nvPr>
            <p:ph type="body" sz="half" idx="2"/>
          </p:nvPr>
        </p:nvSpPr>
        <p:spPr>
          <a:xfrm flipH="1" flipV="1">
            <a:off x="1447800" y="6705599"/>
            <a:ext cx="76200" cy="45719"/>
          </a:xfrm>
        </p:spPr>
        <p:txBody>
          <a:bodyPr>
            <a:normAutofit fontScale="25000" lnSpcReduction="20000"/>
          </a:bodyPr>
          <a:lstStyle/>
          <a:p>
            <a:r>
              <a:rPr lang="ru-RU" dirty="0" smtClean="0"/>
              <a:t> </a:t>
            </a:r>
            <a:endParaRPr lang="ru-RU" dirty="0"/>
          </a:p>
        </p:txBody>
      </p:sp>
    </p:spTree>
  </p:cSld>
  <p:clrMapOvr>
    <a:masterClrMapping/>
  </p:clrMapOvr>
  <p:transition spd="slow" advTm="3000">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637506"/>
          </a:xfrm>
          <a:solidFill>
            <a:schemeClr val="accent2"/>
          </a:solidFill>
        </p:spPr>
        <p:txBody>
          <a:bodyPr>
            <a:normAutofit fontScale="90000"/>
          </a:bodyPr>
          <a:lstStyle/>
          <a:p>
            <a:r>
              <a:rPr lang="ru-RU" sz="2000" dirty="0" smtClean="0"/>
              <a:t>Я   хорошая игрушка ,</a:t>
            </a:r>
            <a:br>
              <a:rPr lang="ru-RU" sz="2000" dirty="0" smtClean="0"/>
            </a:br>
            <a:r>
              <a:rPr lang="ru-RU" sz="2000" dirty="0" smtClean="0"/>
              <a:t>-Буду девочкам подружкой.</a:t>
            </a:r>
            <a:br>
              <a:rPr lang="ru-RU" sz="2000" dirty="0" smtClean="0"/>
            </a:br>
            <a:r>
              <a:rPr lang="ru-RU" sz="2000" dirty="0" smtClean="0"/>
              <a:t>Я  могу  сидеть в  коляске,</a:t>
            </a:r>
            <a:br>
              <a:rPr lang="ru-RU" sz="2000" dirty="0" smtClean="0"/>
            </a:br>
            <a:r>
              <a:rPr lang="ru-RU" sz="2000" dirty="0" smtClean="0"/>
              <a:t>Закрывать умею  глазки.</a:t>
            </a:r>
            <a:br>
              <a:rPr lang="ru-RU" sz="2000" dirty="0" smtClean="0"/>
            </a:br>
            <a:r>
              <a:rPr lang="ru-RU" sz="2000" dirty="0" smtClean="0"/>
              <a:t>Я прошу меня любить,</a:t>
            </a:r>
            <a:br>
              <a:rPr lang="ru-RU" sz="2000" dirty="0" smtClean="0"/>
            </a:br>
            <a:r>
              <a:rPr lang="ru-RU" sz="2000" dirty="0" smtClean="0"/>
              <a:t>Не ронять меня , не  бить.</a:t>
            </a:r>
            <a:endParaRPr lang="ru-RU" sz="2000" dirty="0"/>
          </a:p>
        </p:txBody>
      </p:sp>
      <p:pic>
        <p:nvPicPr>
          <p:cNvPr id="6" name="Содержимое 5" descr="DSCN1778.jpg"/>
          <p:cNvPicPr>
            <a:picLocks noGrp="1" noChangeAspect="1"/>
          </p:cNvPicPr>
          <p:nvPr>
            <p:ph idx="1"/>
          </p:nvPr>
        </p:nvPicPr>
        <p:blipFill>
          <a:blip r:embed="rId2" cstate="print"/>
          <a:stretch>
            <a:fillRect/>
          </a:stretch>
        </p:blipFill>
        <p:spPr>
          <a:xfrm>
            <a:off x="1524000" y="1882775"/>
            <a:ext cx="6096000" cy="4572000"/>
          </a:xfrm>
        </p:spPr>
      </p:pic>
    </p:spTree>
  </p:cSld>
  <p:clrMapOvr>
    <a:masterClrMapping/>
  </p:clrMapOvr>
  <p:transition spd="slow" advTm="9000">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7543800" y="533400"/>
            <a:ext cx="76200" cy="76200"/>
          </a:xfrm>
        </p:spPr>
        <p:txBody>
          <a:bodyPr>
            <a:normAutofit fontScale="90000"/>
          </a:bodyPr>
          <a:lstStyle/>
          <a:p>
            <a:r>
              <a:rPr lang="ru-RU" dirty="0" smtClean="0"/>
              <a:t>  </a:t>
            </a:r>
            <a:endParaRPr lang="ru-RU" dirty="0"/>
          </a:p>
        </p:txBody>
      </p:sp>
      <p:pic>
        <p:nvPicPr>
          <p:cNvPr id="5" name="Содержимое 4" descr="DSCN1707.jpg"/>
          <p:cNvPicPr>
            <a:picLocks noGrp="1" noChangeAspect="1"/>
          </p:cNvPicPr>
          <p:nvPr>
            <p:ph sz="half" idx="1"/>
          </p:nvPr>
        </p:nvPicPr>
        <p:blipFill>
          <a:blip r:embed="rId2" cstate="print"/>
          <a:stretch>
            <a:fillRect/>
          </a:stretch>
        </p:blipFill>
        <p:spPr>
          <a:xfrm rot="797175">
            <a:off x="457200" y="2470944"/>
            <a:ext cx="4038600" cy="3028950"/>
          </a:xfrm>
        </p:spPr>
      </p:pic>
      <p:pic>
        <p:nvPicPr>
          <p:cNvPr id="6" name="Содержимое 5" descr="DSCN1761.jpg"/>
          <p:cNvPicPr>
            <a:picLocks noGrp="1" noChangeAspect="1"/>
          </p:cNvPicPr>
          <p:nvPr>
            <p:ph sz="half" idx="2"/>
          </p:nvPr>
        </p:nvPicPr>
        <p:blipFill>
          <a:blip r:embed="rId3" cstate="print"/>
          <a:stretch>
            <a:fillRect/>
          </a:stretch>
        </p:blipFill>
        <p:spPr>
          <a:xfrm rot="21241912">
            <a:off x="4724400" y="2528094"/>
            <a:ext cx="3962400" cy="2971800"/>
          </a:xfrm>
        </p:spPr>
      </p:pic>
    </p:spTree>
  </p:cSld>
  <p:clrMapOvr>
    <a:masterClrMapping/>
  </p:clrMapOvr>
  <p:transition spd="slow" advTm="4000">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43800" y="685800"/>
            <a:ext cx="304800" cy="152400"/>
          </a:xfrm>
        </p:spPr>
        <p:txBody>
          <a:bodyPr>
            <a:normAutofit fontScale="90000"/>
          </a:bodyPr>
          <a:lstStyle/>
          <a:p>
            <a:r>
              <a:rPr lang="ru-RU" dirty="0" smtClean="0"/>
              <a:t> </a:t>
            </a:r>
            <a:endParaRPr lang="ru-RU" dirty="0"/>
          </a:p>
        </p:txBody>
      </p:sp>
      <p:pic>
        <p:nvPicPr>
          <p:cNvPr id="7" name="Содержимое 6" descr="DSCN1782.jpg"/>
          <p:cNvPicPr>
            <a:picLocks noGrp="1" noChangeAspect="1"/>
          </p:cNvPicPr>
          <p:nvPr>
            <p:ph idx="1"/>
          </p:nvPr>
        </p:nvPicPr>
        <p:blipFill>
          <a:blip r:embed="rId2" cstate="print"/>
          <a:stretch>
            <a:fillRect/>
          </a:stretch>
        </p:blipFill>
        <p:spPr>
          <a:xfrm>
            <a:off x="1524000" y="1882775"/>
            <a:ext cx="6096000" cy="4572000"/>
          </a:xfrm>
        </p:spPr>
      </p:pic>
    </p:spTree>
  </p:cSld>
  <p:clrMapOvr>
    <a:masterClrMapping/>
  </p:clrMapOvr>
  <p:transition spd="slow" advTm="3000">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7543800" y="609600"/>
            <a:ext cx="76200" cy="304800"/>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p:txBody>
          <a:bodyPr/>
          <a:lstStyle/>
          <a:p>
            <a:r>
              <a:rPr lang="ru-RU" dirty="0" smtClean="0"/>
              <a:t>Спасибо  всем  кто  совершил  экскурсию  по  нашему  мини-музею!</a:t>
            </a:r>
          </a:p>
          <a:p>
            <a:r>
              <a:rPr lang="ru-RU" dirty="0" smtClean="0"/>
              <a:t>Выражаем  благодарность  родителям  подготовительной  к  школе  группы  за  помощь в  изготовлении  мини-музея.</a:t>
            </a:r>
          </a:p>
          <a:p>
            <a:endParaRPr lang="ru-RU" dirty="0" smtClean="0"/>
          </a:p>
          <a:p>
            <a:r>
              <a:rPr lang="ru-RU" dirty="0" smtClean="0"/>
              <a:t>           Благодарим  за  внимание!</a:t>
            </a:r>
            <a:endParaRPr lang="ru-RU" dirty="0"/>
          </a:p>
        </p:txBody>
      </p:sp>
    </p:spTree>
  </p:cSld>
  <p:clrMapOvr>
    <a:masterClrMapping/>
  </p:clrMapOvr>
  <p:transition advTm="3000">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0" y="457200"/>
            <a:ext cx="381000" cy="533400"/>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1371600" y="1828800"/>
            <a:ext cx="7315200" cy="4800600"/>
          </a:xfrm>
        </p:spPr>
        <p:txBody>
          <a:bodyPr>
            <a:normAutofit/>
          </a:bodyPr>
          <a:lstStyle/>
          <a:p>
            <a:endParaRPr lang="ru-RU" dirty="0" smtClean="0"/>
          </a:p>
          <a:p>
            <a:endParaRPr lang="ru-RU" dirty="0" smtClean="0"/>
          </a:p>
          <a:p>
            <a:pPr marL="64008" indent="0" algn="ctr">
              <a:buNone/>
            </a:pPr>
            <a:r>
              <a:rPr lang="ru-RU" dirty="0" smtClean="0"/>
              <a:t>Презентацию  </a:t>
            </a:r>
            <a:r>
              <a:rPr lang="ru-RU" dirty="0" smtClean="0"/>
              <a:t>подготовила</a:t>
            </a:r>
            <a:endParaRPr lang="ru-RU" dirty="0" smtClean="0"/>
          </a:p>
          <a:p>
            <a:pPr marL="64008" indent="0" algn="ctr">
              <a:buNone/>
            </a:pPr>
            <a:r>
              <a:rPr lang="ru-RU" dirty="0" smtClean="0"/>
              <a:t> Григорьева И.Г.</a:t>
            </a:r>
          </a:p>
          <a:p>
            <a:pPr marL="64008" indent="0" algn="ctr">
              <a:buNone/>
            </a:pPr>
            <a:r>
              <a:rPr lang="ru-RU" dirty="0" smtClean="0"/>
              <a:t>Воспитатель</a:t>
            </a:r>
          </a:p>
          <a:p>
            <a:pPr marL="64008" indent="0" algn="ctr">
              <a:buNone/>
            </a:pPr>
            <a:r>
              <a:rPr lang="ru-RU" dirty="0" smtClean="0"/>
              <a:t> МБОУ « </a:t>
            </a:r>
            <a:r>
              <a:rPr lang="ru-RU" dirty="0" err="1" smtClean="0"/>
              <a:t>Икрянинская</a:t>
            </a:r>
            <a:r>
              <a:rPr lang="ru-RU" dirty="0" smtClean="0"/>
              <a:t> СОШ</a:t>
            </a:r>
            <a:endParaRPr lang="ru-RU" dirty="0"/>
          </a:p>
          <a:p>
            <a:pPr marL="64008" indent="0" algn="ctr">
              <a:buNone/>
            </a:pPr>
            <a:endParaRPr lang="ru-RU" dirty="0" smtClean="0"/>
          </a:p>
          <a:p>
            <a:pPr marL="64008" indent="0" algn="ctr">
              <a:buNone/>
            </a:pPr>
            <a:r>
              <a:rPr lang="ru-RU" dirty="0" smtClean="0"/>
              <a:t>           </a:t>
            </a:r>
            <a:r>
              <a:rPr lang="ru-RU" dirty="0" smtClean="0"/>
              <a:t>2014 </a:t>
            </a:r>
            <a:r>
              <a:rPr lang="ru-RU" dirty="0" smtClean="0"/>
              <a:t>год</a:t>
            </a:r>
          </a:p>
          <a:p>
            <a:endParaRPr lang="ru-RU" dirty="0"/>
          </a:p>
        </p:txBody>
      </p:sp>
    </p:spTree>
  </p:cSld>
  <p:clrMapOvr>
    <a:masterClrMapping/>
  </p:clrMapOvr>
  <p:transition advTm="5000">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  Мини-музей «Кукла лучший друг»</a:t>
            </a:r>
            <a:endParaRPr lang="ru-RU" sz="3200" dirty="0"/>
          </a:p>
        </p:txBody>
      </p:sp>
      <p:sp>
        <p:nvSpPr>
          <p:cNvPr id="3" name="Содержимое 2"/>
          <p:cNvSpPr>
            <a:spLocks noGrp="1"/>
          </p:cNvSpPr>
          <p:nvPr>
            <p:ph idx="1"/>
          </p:nvPr>
        </p:nvSpPr>
        <p:spPr>
          <a:xfrm>
            <a:off x="457200" y="1447800"/>
            <a:ext cx="8229600" cy="5007008"/>
          </a:xfrm>
        </p:spPr>
        <p:txBody>
          <a:bodyPr>
            <a:normAutofit fontScale="25000" lnSpcReduction="20000"/>
          </a:bodyPr>
          <a:lstStyle/>
          <a:p>
            <a:r>
              <a:rPr lang="ru-RU" dirty="0" smtClean="0"/>
              <a:t> </a:t>
            </a:r>
            <a:endParaRPr lang="ru-RU" sz="4900" dirty="0" smtClean="0"/>
          </a:p>
          <a:p>
            <a:r>
              <a:rPr lang="ru-RU" sz="4900" b="1" i="1" dirty="0" smtClean="0"/>
              <a:t>                </a:t>
            </a:r>
            <a:r>
              <a:rPr lang="ru-RU" sz="5600" b="1" i="1" dirty="0" smtClean="0"/>
              <a:t>Актуальность  проблемы:</a:t>
            </a:r>
            <a:endParaRPr lang="ru-RU" sz="5600" dirty="0" smtClean="0"/>
          </a:p>
          <a:p>
            <a:r>
              <a:rPr lang="ru-RU" sz="5600" b="1" i="1" dirty="0" smtClean="0"/>
              <a:t>Почему встала необходимость создания мини-музеев в детском саду. В нашем   селе    всего  один  музей ,   остальные  находятся   в  городе  Астрахани.   Поэтому     процессе     работы    с семьями         воспитанников – это      беседы,     анкетирование,     тесты и т.д. –  я    выяснила,         что   большая   часть    воспитанников детского    сада   ни   разу     не         были      в     музеях .        Причины   этого    могут  быть    различными: родители   много    работают  , и    у них    не остаётся    времени    на   общение   с   детьми;    родители       не знают ,  с   какого    возраста    можно   посещать   с   детьми    музеи    и,   наверное,   самая   главная   проблема       современных      родителей –     нежелание       развивать    своих    детей.     Многие    родители считают,     что    ребёнок      дошкольного      возраста     все     необходимые           знания        получит   в детском    саду.</a:t>
            </a:r>
            <a:endParaRPr lang="ru-RU" sz="5600" dirty="0" smtClean="0"/>
          </a:p>
          <a:p>
            <a:r>
              <a:rPr lang="ru-RU" sz="5600" b="1" i="1" dirty="0" smtClean="0"/>
              <a:t> </a:t>
            </a:r>
            <a:endParaRPr lang="ru-RU" sz="5600" dirty="0" smtClean="0"/>
          </a:p>
          <a:p>
            <a:r>
              <a:rPr lang="ru-RU" sz="5600" b="1" i="1" dirty="0" smtClean="0"/>
              <a:t>             Для  того   чтобы   привлечь   внимание    родителей   к   музеям   и   расширить кругозор    детей –  я    решили    создать    мини-музеи     в   группе.  </a:t>
            </a:r>
            <a:endParaRPr lang="ru-RU" sz="5600" dirty="0" smtClean="0"/>
          </a:p>
          <a:p>
            <a:r>
              <a:rPr lang="ru-RU" sz="5600" b="1" i="1" dirty="0" smtClean="0"/>
              <a:t>Конечно, в условиях детского сада невозможно создать большие экспозиции, соответствующие требованиям   музейного дела.  Но   я  обратилась   к родителям,  сотрудникам  детского  сада  с  просьбой  сбора  экспонатов  ,  материала  для  нашего  мини  музея.  В  результате  чего   многие  откликнулись  на  мою  просьбу  и  приняли  участие  в  создание    мини  музеев.</a:t>
            </a:r>
            <a:endParaRPr lang="ru-RU" sz="5600" dirty="0" smtClean="0"/>
          </a:p>
          <a:p>
            <a:r>
              <a:rPr lang="ru-RU" sz="5600" b="1" i="1" dirty="0" smtClean="0"/>
              <a:t> Экспонатами мини-музея стали не только современные куклы, но и куклы, сделанные руками воспитателей, а также мам и бабушек, совместно с их детьми. Так, мама  Егора  П.  сшила   для   нашего   музея   куклу, и     Вероника   с мамой сшили  куклу.   И  многие  другие .	</a:t>
            </a:r>
            <a:endParaRPr lang="ru-RU" sz="5600" dirty="0" smtClean="0"/>
          </a:p>
          <a:p>
            <a:r>
              <a:rPr lang="ru-RU" sz="5600" b="1" i="1" dirty="0" smtClean="0"/>
              <a:t>           Более подробно мне хотелось бы рассказать о мини-музее кукол.</a:t>
            </a:r>
            <a:endParaRPr lang="ru-RU" sz="5600" dirty="0" smtClean="0"/>
          </a:p>
          <a:p>
            <a:r>
              <a:rPr lang="ru-RU" sz="5600" b="1" i="1" dirty="0" smtClean="0"/>
              <a:t>. Целью создания мини-музея кукол было познакомить детей с историей куклы, откуда она появилась, из чего изготавливалась, и как кукла трансформировалась в течение многих десятилетий до наших дней, познакомить со словом «музей».</a:t>
            </a:r>
            <a:endParaRPr lang="ru-RU" sz="5600" dirty="0"/>
          </a:p>
        </p:txBody>
      </p:sp>
    </p:spTree>
  </p:cSld>
  <p:clrMapOvr>
    <a:masterClrMapping/>
  </p:clrMapOvr>
  <p:transition spd="med" advTm="13000">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600200" y="3200400"/>
            <a:ext cx="304800" cy="76200"/>
          </a:xfrm>
        </p:spPr>
        <p:txBody>
          <a:bodyPr>
            <a:normAutofit fontScale="90000"/>
          </a:bodyPr>
          <a:lstStyle/>
          <a:p>
            <a:r>
              <a:rPr lang="ru-RU" dirty="0" smtClean="0"/>
              <a:t> </a:t>
            </a:r>
            <a:endParaRPr lang="ru-RU" dirty="0"/>
          </a:p>
        </p:txBody>
      </p:sp>
      <p:sp>
        <p:nvSpPr>
          <p:cNvPr id="3" name="Текст 2"/>
          <p:cNvSpPr>
            <a:spLocks noGrp="1"/>
          </p:cNvSpPr>
          <p:nvPr>
            <p:ph type="body" idx="2"/>
          </p:nvPr>
        </p:nvSpPr>
        <p:spPr>
          <a:xfrm>
            <a:off x="1135856" y="3962400"/>
            <a:ext cx="311944" cy="76200"/>
          </a:xfrm>
        </p:spPr>
        <p:txBody>
          <a:bodyPr>
            <a:normAutofit fontScale="25000" lnSpcReduction="20000"/>
          </a:bodyPr>
          <a:lstStyle/>
          <a:p>
            <a:r>
              <a:rPr lang="ru-RU" dirty="0" smtClean="0"/>
              <a:t> </a:t>
            </a:r>
            <a:endParaRPr lang="ru-RU" dirty="0"/>
          </a:p>
        </p:txBody>
      </p:sp>
      <p:pic>
        <p:nvPicPr>
          <p:cNvPr id="5" name="Содержимое 4" descr="DSCN1673.jpg"/>
          <p:cNvPicPr>
            <a:picLocks noGrp="1" noChangeAspect="1"/>
          </p:cNvPicPr>
          <p:nvPr>
            <p:ph sz="half" idx="1"/>
          </p:nvPr>
        </p:nvPicPr>
        <p:blipFill>
          <a:blip r:embed="rId2" cstate="print"/>
          <a:stretch>
            <a:fillRect/>
          </a:stretch>
        </p:blipFill>
        <p:spPr>
          <a:xfrm rot="21292562">
            <a:off x="1865845" y="1649066"/>
            <a:ext cx="5179819" cy="3957638"/>
          </a:xfrm>
        </p:spPr>
      </p:pic>
    </p:spTree>
  </p:cSld>
  <p:clrMapOvr>
    <a:masterClrMapping/>
  </p:clrMapOvr>
  <p:transition advTm="3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История происхождения куклы.</a:t>
            </a:r>
            <a:endParaRPr lang="ru-RU" sz="3200" dirty="0"/>
          </a:p>
        </p:txBody>
      </p:sp>
      <p:sp>
        <p:nvSpPr>
          <p:cNvPr id="3" name="Содержимое 2"/>
          <p:cNvSpPr>
            <a:spLocks noGrp="1"/>
          </p:cNvSpPr>
          <p:nvPr>
            <p:ph idx="1"/>
          </p:nvPr>
        </p:nvSpPr>
        <p:spPr>
          <a:xfrm>
            <a:off x="457200" y="1447800"/>
            <a:ext cx="8229600" cy="5007008"/>
          </a:xfrm>
        </p:spPr>
        <p:txBody>
          <a:bodyPr>
            <a:noAutofit/>
          </a:bodyPr>
          <a:lstStyle/>
          <a:p>
            <a:r>
              <a:rPr lang="ru-RU" sz="1400" dirty="0" smtClean="0"/>
              <a:t> </a:t>
            </a:r>
          </a:p>
          <a:p>
            <a:r>
              <a:rPr lang="ru-RU" sz="1400" dirty="0" smtClean="0"/>
              <a:t>История    происхождения    первых   кукол   покрыта    тайной.   По   этому  поводу   есть множество  версий,    включая  и  ту,     что первая   кукла   появилась  из  веточки.      В    любом      случае    современные археологические    находки      показывают,     что   предки      кукол      появились   очень    давно. Так, недавно    найденная    в   пещере    на юге    Германии   женская    фигурка,    вырезанная   из   бивня мамонта,    имеет   возраст   40   тысяч лет.    Вместо    головы  у   нее   кольцо,    чтобы    можно   было носить    фигурку   на   веревочки.     Главная         функция     куклы -    это    заместитель     человека.</a:t>
            </a:r>
          </a:p>
          <a:p>
            <a:r>
              <a:rPr lang="ru-RU" sz="1400" dirty="0" smtClean="0"/>
              <a:t>  Куклы      на     протяжении      тысячелетий     оставался     неизменным     спутником     людей. </a:t>
            </a:r>
          </a:p>
          <a:p>
            <a:r>
              <a:rPr lang="ru-RU" sz="1400" dirty="0" smtClean="0"/>
              <a:t>Поколение   сменяло    поколение,     уходили    в  прошлое    эпохи,    унося    в   небытие   распри   и потрясения,   а    куклы     продолжали    жить    рядом   с   человеком.      Кукольное     население    росло, приобретало    новые      профессии.     В средневековой     Франции     появились    даже     куклы-манекенщицы,     которых    возили    по    городам    Европы,     демонстрируя     новинки    парижской моды.     Все      больше     мастеров      занималось      изготовлением     кукол -   игрушек      полюбившихся детям    и    взрослым    нарядных     барышень,    одетых    по     моде     своего    времени.    </a:t>
            </a:r>
          </a:p>
          <a:p>
            <a:r>
              <a:rPr lang="ru-RU" sz="1400" dirty="0" smtClean="0"/>
              <a:t>-  Обратите  внимание    на  наших  «модниц»( рассматриваем  кукол  в  нарядных  платьях).</a:t>
            </a:r>
          </a:p>
          <a:p>
            <a:r>
              <a:rPr lang="ru-RU" sz="1400" dirty="0" smtClean="0"/>
              <a:t>Эти  куклы  предназначены  не  для  игры,  а  для  украшения  интерьера,    коллекционирования.  Ими  хочется  любоваться .  восхищаться  и    иметь  у себя  дома.</a:t>
            </a:r>
            <a:endParaRPr lang="ru-RU" sz="1400" dirty="0"/>
          </a:p>
        </p:txBody>
      </p:sp>
    </p:spTree>
  </p:cSld>
  <p:clrMapOvr>
    <a:masterClrMapping/>
  </p:clrMapOvr>
  <p:transition spd="slow" advTm="15000">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63000" y="0"/>
            <a:ext cx="381000" cy="342106"/>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228600"/>
            <a:ext cx="8229600" cy="6226208"/>
          </a:xfrm>
        </p:spPr>
        <p:txBody>
          <a:bodyPr>
            <a:normAutofit fontScale="47500" lnSpcReduction="20000"/>
          </a:bodyPr>
          <a:lstStyle/>
          <a:p>
            <a:r>
              <a:rPr lang="ru-RU" dirty="0" smtClean="0"/>
              <a:t> С развитием         производства     технология     изготовления      игрушек     усложнилась, появилась      возможность     использовать     детали     из      металла,     стекла,     фарфора  ,    что     привело     к     совершенствованию     внешнего     вида    и    конструкции     кукол.   Игрушечные    красавицы        приобретали    черты,     впоследствии     ставшие     традиционными     для     фарфоровых    кукол.      Нежное     румяное         личико ,     роскошные      локоны,      лучистые    глаза    под     пушистыми ресницами -     таков     облик     настоящей    куклы,    сокровенной     мечты     каждой    девочки.      Наряды маленьких     фарфоровых      принцесс    поражали    своим     богатством     и   тщательностью    отделки. Кружевное     нижнее    белье,    ни   в   чем   не   уступающая    настоящей ,   миниатюрная   обувь,    платье на   шелковой    подкладке,    украшенное    бесчисленными  оборочками    и    бантиками,    подчеркивали хрупкую    красоту    самой   куклы.</a:t>
            </a:r>
          </a:p>
          <a:p>
            <a:r>
              <a:rPr lang="ru-RU" dirty="0" smtClean="0"/>
              <a:t>    Проходило    время  менялись  времена,  менялись  и  куклы.  Стали  появляться    механические игрушки.  </a:t>
            </a:r>
          </a:p>
          <a:p>
            <a:r>
              <a:rPr lang="ru-RU" dirty="0" smtClean="0"/>
              <a:t>  Появились    различные    механические    автоматы -    музыкальные    шкатулки,    шарманки,    клетки   с поющими    птицами.    Все   эти     автоматические    игрушки    приводились    в    действие    туго скрученной    отдельной    пружиной,    что     также    объединяло     их   с    часовыми     механизмами. Конечно    же,     технический     бум   не   мог   обойти   стороной   производство    кукол.</a:t>
            </a:r>
          </a:p>
          <a:p>
            <a:r>
              <a:rPr lang="ru-RU" dirty="0" smtClean="0"/>
              <a:t>Попытки    "оживить"       кукол,     заставить    их      самостоятельно     двигаться     предпринимались     еще очень    давно.     Фантазия    механиков     прошедших    веков    была    неисчерпаема.      Фарфоровые модницы      смотрелись    в    зеркала    и    расчесывали     волосы,     стройные    ряды      солдатиков маршировали    по     столу,     барабанщики     отбивали     военные    марши,     куклы     танцевали,     ходили,    говорили,    смеялись    и    плакали,    копируя    жизнь    создавших   их   людей.    Чудом    могли показаться     современникам    большие,    почти    в  рост   человека,    механические    куклы-автоматы, играющие    на    настоящих   музыкальных    инструментах.     Помните  я  рассказывала  вам   сказку  которая  называется  «  Три  толстяка». Вот  в  ней  как  раз  и  была  такая  кукла.  Она  была  ростов  с  человека,  умела  танцевать  и  петь.        Техника    нашего    времени   несопоставима      с относительно       простыми     механизмами     минувших      столетий,     но,     как     и     прежде,     замирают            перед      магазинными       витринами    дети   и     взрослые,    с    восхищением     наблюдая за    четкими    движениями     "оживших   " кукол.</a:t>
            </a:r>
            <a:endParaRPr lang="ru-RU" dirty="0"/>
          </a:p>
        </p:txBody>
      </p:sp>
    </p:spTree>
  </p:cSld>
  <p:clrMapOvr>
    <a:masterClrMapping/>
  </p:clrMapOvr>
  <p:transition spd="slow" advTm="15000">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5410200" y="1828799"/>
            <a:ext cx="1143000" cy="45719"/>
          </a:xfrm>
        </p:spPr>
        <p:txBody>
          <a:bodyPr>
            <a:normAutofit fontScale="90000"/>
          </a:bodyPr>
          <a:lstStyle/>
          <a:p>
            <a:r>
              <a:rPr lang="ru-RU" dirty="0" smtClean="0"/>
              <a:t> </a:t>
            </a:r>
            <a:endParaRPr lang="ru-RU" dirty="0"/>
          </a:p>
        </p:txBody>
      </p:sp>
      <p:sp>
        <p:nvSpPr>
          <p:cNvPr id="3" name="Содержимое 2"/>
          <p:cNvSpPr>
            <a:spLocks noGrp="1"/>
          </p:cNvSpPr>
          <p:nvPr>
            <p:ph sz="half" idx="1"/>
          </p:nvPr>
        </p:nvSpPr>
        <p:spPr>
          <a:xfrm>
            <a:off x="381000" y="1143000"/>
            <a:ext cx="4038600" cy="5562600"/>
          </a:xfrm>
        </p:spPr>
        <p:txBody>
          <a:bodyPr>
            <a:normAutofit fontScale="77500" lnSpcReduction="20000"/>
          </a:bodyPr>
          <a:lstStyle/>
          <a:p>
            <a:r>
              <a:rPr lang="ru-RU" b="1" i="1" dirty="0" smtClean="0"/>
              <a:t> </a:t>
            </a:r>
            <a:endParaRPr lang="ru-RU" dirty="0" smtClean="0"/>
          </a:p>
          <a:p>
            <a:r>
              <a:rPr lang="ru-RU" b="1" i="1" dirty="0" smtClean="0"/>
              <a:t>             «Кукла»</a:t>
            </a:r>
            <a:endParaRPr lang="ru-RU" dirty="0" smtClean="0"/>
          </a:p>
          <a:p>
            <a:r>
              <a:rPr lang="ru-RU" b="1" i="1" dirty="0" smtClean="0"/>
              <a:t> </a:t>
            </a:r>
            <a:endParaRPr lang="ru-RU" dirty="0" smtClean="0"/>
          </a:p>
          <a:p>
            <a:r>
              <a:rPr lang="ru-RU" b="1" i="1" dirty="0" smtClean="0"/>
              <a:t>Этой куклы кто не знает? </a:t>
            </a:r>
            <a:endParaRPr lang="ru-RU" dirty="0" smtClean="0"/>
          </a:p>
          <a:p>
            <a:r>
              <a:rPr lang="ru-RU" b="1" i="1" dirty="0" smtClean="0"/>
              <a:t>Лучше куклы не найдешь. </a:t>
            </a:r>
            <a:endParaRPr lang="ru-RU" dirty="0" smtClean="0"/>
          </a:p>
          <a:p>
            <a:r>
              <a:rPr lang="ru-RU" b="1" i="1" dirty="0" smtClean="0"/>
              <a:t>Сразу глазки открывает, </a:t>
            </a:r>
            <a:endParaRPr lang="ru-RU" dirty="0" smtClean="0"/>
          </a:p>
          <a:p>
            <a:r>
              <a:rPr lang="ru-RU" b="1" i="1" dirty="0" smtClean="0"/>
              <a:t>Только на руки берешь. </a:t>
            </a:r>
            <a:endParaRPr lang="ru-RU" dirty="0" smtClean="0"/>
          </a:p>
          <a:p>
            <a:r>
              <a:rPr lang="ru-RU" b="1" i="1" dirty="0" smtClean="0"/>
              <a:t>И хоть слез у куклы нету, </a:t>
            </a:r>
            <a:endParaRPr lang="ru-RU" dirty="0" smtClean="0"/>
          </a:p>
          <a:p>
            <a:r>
              <a:rPr lang="ru-RU" b="1" i="1" dirty="0" smtClean="0"/>
              <a:t>Плачет девочка моя: </a:t>
            </a:r>
            <a:endParaRPr lang="ru-RU" dirty="0" smtClean="0"/>
          </a:p>
          <a:p>
            <a:r>
              <a:rPr lang="ru-RU" b="1" i="1" dirty="0" smtClean="0"/>
              <a:t>- Мама, мама! Где ты, где ты? </a:t>
            </a:r>
            <a:endParaRPr lang="ru-RU" dirty="0" smtClean="0"/>
          </a:p>
          <a:p>
            <a:r>
              <a:rPr lang="ru-RU" b="1" i="1" dirty="0" smtClean="0"/>
              <a:t>Ну, а мама – это я. </a:t>
            </a:r>
            <a:endParaRPr lang="ru-RU" dirty="0" smtClean="0"/>
          </a:p>
          <a:p>
            <a:r>
              <a:rPr lang="ru-RU" b="1" i="1" dirty="0" smtClean="0"/>
              <a:t>Я надену кукле бусы, </a:t>
            </a:r>
            <a:endParaRPr lang="ru-RU" dirty="0" smtClean="0"/>
          </a:p>
          <a:p>
            <a:r>
              <a:rPr lang="ru-RU" b="1" i="1" dirty="0" smtClean="0"/>
              <a:t>Платье новое сошью. </a:t>
            </a:r>
            <a:endParaRPr lang="ru-RU" dirty="0" smtClean="0"/>
          </a:p>
          <a:p>
            <a:r>
              <a:rPr lang="ru-RU" b="1" i="1" dirty="0" smtClean="0"/>
              <a:t>Не вести же мне к </a:t>
            </a:r>
            <a:r>
              <a:rPr lang="ru-RU" b="1" i="1" dirty="0" smtClean="0"/>
              <a:t>бабуле </a:t>
            </a:r>
            <a:endParaRPr lang="ru-RU" dirty="0" smtClean="0"/>
          </a:p>
          <a:p>
            <a:r>
              <a:rPr lang="ru-RU" b="1" i="1" dirty="0" smtClean="0"/>
              <a:t>В старом куколку мою. </a:t>
            </a:r>
            <a:endParaRPr lang="ru-RU" dirty="0" smtClean="0"/>
          </a:p>
          <a:p>
            <a:endParaRPr lang="ru-RU" dirty="0"/>
          </a:p>
        </p:txBody>
      </p:sp>
      <p:pic>
        <p:nvPicPr>
          <p:cNvPr id="7" name="Содержимое 6" descr="DSCN1781.jpg"/>
          <p:cNvPicPr>
            <a:picLocks noGrp="1" noChangeAspect="1"/>
          </p:cNvPicPr>
          <p:nvPr>
            <p:ph sz="half" idx="2"/>
          </p:nvPr>
        </p:nvPicPr>
        <p:blipFill>
          <a:blip r:embed="rId2" cstate="print"/>
          <a:stretch>
            <a:fillRect/>
          </a:stretch>
        </p:blipFill>
        <p:spPr>
          <a:xfrm>
            <a:off x="4970264" y="1722438"/>
            <a:ext cx="3394472" cy="4525962"/>
          </a:xfrm>
        </p:spPr>
      </p:pic>
    </p:spTree>
  </p:cSld>
  <p:clrMapOvr>
    <a:masterClrMapping/>
  </p:clrMapOvr>
  <p:transition spd="slow" advTm="7000">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2895600"/>
            <a:ext cx="152400" cy="533400"/>
          </a:xfrm>
        </p:spPr>
        <p:txBody>
          <a:bodyPr>
            <a:normAutofit fontScale="90000"/>
          </a:bodyPr>
          <a:lstStyle/>
          <a:p>
            <a:r>
              <a:rPr lang="ru-RU" dirty="0" smtClean="0"/>
              <a:t> </a:t>
            </a:r>
            <a:endParaRPr lang="ru-RU" dirty="0"/>
          </a:p>
        </p:txBody>
      </p:sp>
      <p:sp>
        <p:nvSpPr>
          <p:cNvPr id="3" name="Текст 2"/>
          <p:cNvSpPr>
            <a:spLocks noGrp="1"/>
          </p:cNvSpPr>
          <p:nvPr>
            <p:ph type="body" idx="2"/>
          </p:nvPr>
        </p:nvSpPr>
        <p:spPr>
          <a:xfrm>
            <a:off x="2362200" y="3200400"/>
            <a:ext cx="1066800" cy="304800"/>
          </a:xfrm>
        </p:spPr>
        <p:txBody>
          <a:bodyPr/>
          <a:lstStyle/>
          <a:p>
            <a:r>
              <a:rPr lang="ru-RU" dirty="0" smtClean="0"/>
              <a:t> </a:t>
            </a:r>
            <a:endParaRPr lang="ru-RU" dirty="0"/>
          </a:p>
        </p:txBody>
      </p:sp>
      <p:pic>
        <p:nvPicPr>
          <p:cNvPr id="5" name="Содержимое 4" descr="DSCN1779.jpg"/>
          <p:cNvPicPr>
            <a:picLocks noGrp="1" noChangeAspect="1"/>
          </p:cNvPicPr>
          <p:nvPr>
            <p:ph sz="half" idx="1"/>
          </p:nvPr>
        </p:nvPicPr>
        <p:blipFill>
          <a:blip r:embed="rId2" cstate="print"/>
          <a:stretch>
            <a:fillRect/>
          </a:stretch>
        </p:blipFill>
        <p:spPr>
          <a:xfrm rot="21326448">
            <a:off x="1600200" y="1524000"/>
            <a:ext cx="5943600" cy="3957638"/>
          </a:xfrm>
        </p:spPr>
      </p:pic>
    </p:spTree>
  </p:cSld>
  <p:clrMapOvr>
    <a:masterClrMapping/>
  </p:clrMapOvr>
  <p:transition spd="slow" advTm="3000">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524000" y="2514600"/>
            <a:ext cx="533400" cy="6553200"/>
          </a:xfrm>
        </p:spPr>
        <p:txBody>
          <a:bodyPr>
            <a:normAutofit fontScale="90000"/>
          </a:bodyPr>
          <a:lstStyle/>
          <a:p>
            <a:r>
              <a:rPr lang="ru-RU" dirty="0" smtClean="0"/>
              <a:t> </a:t>
            </a:r>
            <a:endParaRPr lang="ru-RU" dirty="0"/>
          </a:p>
        </p:txBody>
      </p:sp>
      <p:pic>
        <p:nvPicPr>
          <p:cNvPr id="5" name="Содержимое 4" descr="DSCN1783.jpg"/>
          <p:cNvPicPr>
            <a:picLocks noGrp="1" noChangeAspect="1"/>
          </p:cNvPicPr>
          <p:nvPr>
            <p:ph sz="half" idx="1"/>
          </p:nvPr>
        </p:nvPicPr>
        <p:blipFill>
          <a:blip r:embed="rId2" cstate="print"/>
          <a:stretch>
            <a:fillRect/>
          </a:stretch>
        </p:blipFill>
        <p:spPr>
          <a:xfrm rot="216841">
            <a:off x="1752600" y="1335881"/>
            <a:ext cx="5257800" cy="3957638"/>
          </a:xfrm>
        </p:spPr>
      </p:pic>
    </p:spTree>
  </p:cSld>
  <p:clrMapOvr>
    <a:masterClrMapping/>
  </p:clrMapOvr>
  <p:transition spd="slow" advTm="3000">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1282</Words>
  <Application>Microsoft Office PowerPoint</Application>
  <PresentationFormat>Экран (4:3)</PresentationFormat>
  <Paragraphs>105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Яркая</vt:lpstr>
      <vt:lpstr>Приглашаем   Вас   посетить   наш  мини   музей «Кукла- лучший   друг» </vt:lpstr>
      <vt:lpstr>Я   хорошая игрушка , -Буду девочкам подружкой. Я  могу  сидеть в  коляске, Закрывать умею  глазки. Я прошу меня любить, Не ронять меня , не  бить.</vt:lpstr>
      <vt:lpstr>  Мини-музей «Кукла лучший друг»</vt:lpstr>
      <vt:lpstr> </vt:lpstr>
      <vt:lpstr>История происхождения куклы.</vt:lpstr>
      <vt:lpstr> </vt:lpstr>
      <vt:lpstr> </vt:lpstr>
      <vt:lpstr> </vt:lpstr>
      <vt:lpstr> </vt:lpstr>
      <vt:lpstr>    Изготовление  куклы.</vt:lpstr>
      <vt:lpstr>Куклы  сшитые  руками наших мамы</vt:lpstr>
      <vt:lpstr> </vt:lpstr>
      <vt:lpstr>Экскурсия  в  мини  музей          взрослых  гостей</vt:lpstr>
      <vt:lpstr>   </vt:lpstr>
      <vt:lpstr>Родители   тоже  родом из детства</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Приглашаем   Вас   посетить   наш  мини   музей «Кукла- лучший   друг» </dc:title>
  <cp:lastModifiedBy>Дон</cp:lastModifiedBy>
  <cp:revision>24</cp:revision>
  <dcterms:modified xsi:type="dcterms:W3CDTF">2014-02-23T13:49:56Z</dcterms:modified>
</cp:coreProperties>
</file>