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34"/>
  </p:notesMasterIdLst>
  <p:sldIdLst>
    <p:sldId id="256" r:id="rId2"/>
    <p:sldId id="257" r:id="rId3"/>
    <p:sldId id="258" r:id="rId4"/>
    <p:sldId id="267" r:id="rId5"/>
    <p:sldId id="265" r:id="rId6"/>
    <p:sldId id="259" r:id="rId7"/>
    <p:sldId id="274" r:id="rId8"/>
    <p:sldId id="272" r:id="rId9"/>
    <p:sldId id="266" r:id="rId10"/>
    <p:sldId id="261" r:id="rId11"/>
    <p:sldId id="276" r:id="rId12"/>
    <p:sldId id="277" r:id="rId13"/>
    <p:sldId id="278" r:id="rId14"/>
    <p:sldId id="280" r:id="rId15"/>
    <p:sldId id="281" r:id="rId16"/>
    <p:sldId id="282" r:id="rId17"/>
    <p:sldId id="279" r:id="rId18"/>
    <p:sldId id="283" r:id="rId19"/>
    <p:sldId id="284" r:id="rId20"/>
    <p:sldId id="294" r:id="rId21"/>
    <p:sldId id="285" r:id="rId22"/>
    <p:sldId id="286" r:id="rId23"/>
    <p:sldId id="287" r:id="rId24"/>
    <p:sldId id="288" r:id="rId25"/>
    <p:sldId id="290" r:id="rId26"/>
    <p:sldId id="289" r:id="rId27"/>
    <p:sldId id="291" r:id="rId28"/>
    <p:sldId id="292" r:id="rId29"/>
    <p:sldId id="293" r:id="rId30"/>
    <p:sldId id="273" r:id="rId31"/>
    <p:sldId id="271" r:id="rId32"/>
    <p:sldId id="27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4" autoAdjust="0"/>
    <p:restoredTop sz="94660"/>
  </p:normalViewPr>
  <p:slideViewPr>
    <p:cSldViewPr>
      <p:cViewPr>
        <p:scale>
          <a:sx n="82" d="100"/>
          <a:sy n="82" d="100"/>
        </p:scale>
        <p:origin x="-1038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E51E60-7FA9-42E4-A638-7918745570CB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770566-0915-40BF-A911-D232B1088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53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 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3EA7A0-B448-4D5E-8426-47F472D54DA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70566-0915-40BF-A911-D232B10881B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DAC5-F222-49AF-A027-230782B4A9E1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BDD87-BACE-458A-8463-FB641CDD1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0DD5-9AAD-4B44-82FA-9167B4A1BE17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F830-1891-4C32-B592-6748D85E6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E784-CD72-49FE-B09F-5C01256D0C18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CE8F7-3048-450C-803F-C0F5954C5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D0D98A-C780-4EFE-987B-EC6FE3F4889C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039329D-9467-431B-B6F0-3CD8BBE0C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2FC8-F844-47C7-9AB3-71D6E09A5C96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CA501-C70F-45E1-B185-7966D2CE6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BDE4-7755-4D2B-95EC-0140EC28CBD4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30ED-BDE8-415D-8903-6707507E3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7AEBE-C117-4BD6-A910-B2F5AFEAC49C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C42E9-1729-42E5-B776-59E51A771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1443B68-C138-45E3-A5E6-3ECC0E95DFAB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2E31412-04EF-44E7-A968-B2CFA2EB3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23D3-1EAA-4EA9-B4DF-3469CD8C9D05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0927-905E-4FDC-B503-9006632FE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65E6E9-F12F-43BB-A56C-9355A246C69A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66F9B23-F0C2-46DB-9DF2-C3A7718DB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D84368-D1F4-43DC-8BBD-64E3305CC3AB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52CF451-B0A1-45C0-9904-4155D1B9E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4B3BB2-A7F1-45BD-AAE4-FD0EF600CF08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909035-EEC8-47E3-B7E4-94C3DCA8E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0" r:id="rId4"/>
    <p:sldLayoutId id="2147483921" r:id="rId5"/>
    <p:sldLayoutId id="2147483928" r:id="rId6"/>
    <p:sldLayoutId id="2147483922" r:id="rId7"/>
    <p:sldLayoutId id="2147483929" r:id="rId8"/>
    <p:sldLayoutId id="2147483930" r:id="rId9"/>
    <p:sldLayoutId id="2147483923" r:id="rId10"/>
    <p:sldLayoutId id="2147483924" r:id="rId11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613" y="260350"/>
            <a:ext cx="7672387" cy="1152525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Garamond" pitchFamily="18" charset="0"/>
              </a:rPr>
              <a:t>Организация питания в МБДОУ д/с «Подсолнушек»</a:t>
            </a:r>
            <a:endParaRPr lang="ru-RU" dirty="0">
              <a:latin typeface="Garamond" pitchFamily="18" charset="0"/>
            </a:endParaRP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538" y="5373688"/>
            <a:ext cx="4030662" cy="719137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Garamond" pitchFamily="18" charset="0"/>
              </a:rPr>
              <a:t>                       </a:t>
            </a:r>
          </a:p>
          <a:p>
            <a:pPr eaLnBrk="1" hangingPunct="1"/>
            <a:r>
              <a:rPr lang="ru-RU" dirty="0">
                <a:latin typeface="Garamond" pitchFamily="18" charset="0"/>
              </a:rPr>
              <a:t> </a:t>
            </a:r>
            <a:r>
              <a:rPr lang="ru-RU" dirty="0" smtClean="0">
                <a:latin typeface="Garamond" pitchFamily="18" charset="0"/>
              </a:rPr>
              <a:t>                                  с. Икряное </a:t>
            </a:r>
            <a:r>
              <a:rPr lang="ru-RU" dirty="0" smtClean="0">
                <a:latin typeface="Garamond" pitchFamily="18" charset="0"/>
              </a:rPr>
              <a:t> </a:t>
            </a:r>
            <a:endParaRPr lang="ru-RU" dirty="0" smtClean="0">
              <a:latin typeface="Garamond" pitchFamily="18" charset="0"/>
            </a:endParaRPr>
          </a:p>
        </p:txBody>
      </p:sp>
      <p:pic>
        <p:nvPicPr>
          <p:cNvPr id="8196" name="Picture 3" descr="C:\Users\Владимир\Downloads\дети едят мороженое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2" y="1557338"/>
            <a:ext cx="482525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3603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Меню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620688"/>
            <a:ext cx="6940624" cy="561965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600" dirty="0" smtClean="0"/>
              <a:t>    При составлении меню и расчетов калорийности соблюдается оптимальное соотношение пищевых веществ (белков, жиров, углеводов), которое должно составлять </a:t>
            </a:r>
            <a:r>
              <a:rPr lang="ru-RU" sz="1600" b="1" u="sng" dirty="0" smtClean="0"/>
              <a:t>1:1:4,соответственно.</a:t>
            </a:r>
            <a:endParaRPr lang="ru-RU" sz="1600" b="1" u="sng" dirty="0"/>
          </a:p>
          <a:p>
            <a:pPr marL="0" indent="0" eaLnBrk="1" hangingPunct="1">
              <a:buNone/>
            </a:pPr>
            <a:r>
              <a:rPr lang="ru-RU" sz="1600" dirty="0" smtClean="0"/>
              <a:t>     На основании  утвержденного примерного меню ежедневно составляется меню – требование установленного образца, с указанием выхода блюд для детей разного возраста. На каждое блюдо заведена технологическая карта.</a:t>
            </a:r>
          </a:p>
          <a:p>
            <a:pPr marL="0" indent="0" eaLnBrk="1" hangingPunct="1">
              <a:buNone/>
            </a:pPr>
            <a:endParaRPr lang="ru-RU" sz="1600" dirty="0"/>
          </a:p>
        </p:txBody>
      </p:sp>
      <p:pic>
        <p:nvPicPr>
          <p:cNvPr id="6146" name="Picture 2" descr="C:\Users\Подсолнушек\Desktop\WP_20170426_10_03_36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5" y="2492896"/>
            <a:ext cx="738715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             </a:t>
            </a:r>
            <a:r>
              <a:rPr lang="ru-RU" sz="2000" b="1" dirty="0" smtClean="0">
                <a:solidFill>
                  <a:srgbClr val="FF0000"/>
                </a:solidFill>
              </a:rPr>
              <a:t>Любимое овощное блюдо детишек нашего ДОУ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8136904" cy="57606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</a:t>
            </a:r>
            <a:r>
              <a:rPr lang="ru-RU" dirty="0" smtClean="0">
                <a:solidFill>
                  <a:srgbClr val="00B050"/>
                </a:solidFill>
              </a:rPr>
              <a:t> «</a:t>
            </a:r>
            <a:r>
              <a:rPr lang="ru-RU" b="1" dirty="0" smtClean="0">
                <a:solidFill>
                  <a:srgbClr val="00B050"/>
                </a:solidFill>
              </a:rPr>
              <a:t>САЛАТ ВИТАМИННЫЙ»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Подсолнушек\Desktop\Camera\20170417_124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3" y="1412776"/>
            <a:ext cx="2520280" cy="42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дсолнушек\Desktop\Camera\20170417_124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3"/>
            <a:ext cx="2520280" cy="42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дсолнушек\Desktop\Camera\20170417_125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60" y="1428663"/>
            <a:ext cx="2510748" cy="41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00309"/>
      </p:ext>
    </p:extLst>
  </p:cSld>
  <p:clrMapOvr>
    <a:masterClrMapping/>
  </p:clrMapOvr>
  <p:transition>
    <p:checke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Технологическая карта 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                                            </a:t>
            </a:r>
            <a:r>
              <a:rPr lang="ru-RU" sz="1800" b="1" dirty="0" smtClean="0">
                <a:solidFill>
                  <a:srgbClr val="00B050"/>
                </a:solidFill>
              </a:rPr>
              <a:t>«Салат  витаминный»</a:t>
            </a:r>
            <a:endParaRPr lang="ru-RU" sz="1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980728"/>
            <a:ext cx="7848872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Подсолнушек\Desktop\WP_20170426_10_03_59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5" y="1124744"/>
            <a:ext cx="7776864" cy="51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02739"/>
      </p:ext>
    </p:extLst>
  </p:cSld>
  <p:clrMapOvr>
    <a:masterClrMapping/>
  </p:clrMapOvr>
  <p:transition>
    <p:checke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 Для обеспечения преемственности питания родителей информируют об ассортименте питания ребенка, вывешивая                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ежедневное меню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Подсолнушек\Desktop\Camera\20170417_1308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2253"/>
            <a:ext cx="3079432" cy="5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дсолнушек\Desktop\птиание\уголок дежур. меню\IMG-20170425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56950"/>
            <a:ext cx="3312368" cy="51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74735"/>
      </p:ext>
    </p:extLst>
  </p:cSld>
  <p:clrMapOvr>
    <a:masterClrMapping/>
  </p:clrMapOvr>
  <p:transition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650" cy="922114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                          После приготовления пищи старшая медсестра, старший             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                              воспитатель и завхоз снимают пробу снимает пробу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Повар</a:t>
            </a:r>
            <a:r>
              <a:rPr lang="ru-RU" sz="1400" dirty="0" smtClean="0"/>
              <a:t> Маркелова Людмила Яковлевна   </a:t>
            </a:r>
            <a:r>
              <a:rPr lang="ru-RU" sz="1400" b="1" dirty="0" smtClean="0"/>
              <a:t>Старшая медсестра </a:t>
            </a:r>
            <a:r>
              <a:rPr lang="ru-RU" sz="1400" dirty="0" smtClean="0"/>
              <a:t>Столыпина Анна Васильевна</a:t>
            </a:r>
            <a:endParaRPr lang="ru-RU" sz="1400" dirty="0"/>
          </a:p>
        </p:txBody>
      </p:sp>
      <p:pic>
        <p:nvPicPr>
          <p:cNvPr id="4" name="Picture 2" descr="C:\Users\Подсолнушек\Desktop\птиание\А.В. Л.Н\WP_20170425_12_24_59_Pr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73544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дсолнушек\Desktop\птиание\А.В. Л.Н\WP_20170425_12_25_08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58" y="2276872"/>
            <a:ext cx="2474516" cy="44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дсолнушек\Desktop\птиание\А.В. Л.Н\WP_20170425_12_25_14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716698" cy="4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27122"/>
      </p:ext>
    </p:extLst>
  </p:cSld>
  <p:clrMapOvr>
    <a:masterClrMapping/>
  </p:clrMapOvr>
  <p:transition>
    <p:checke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39"/>
            <a:ext cx="7467600" cy="63850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                    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                  </a:t>
            </a:r>
            <a:r>
              <a:rPr lang="ru-RU" sz="1600" dirty="0" smtClean="0"/>
              <a:t>Соблюдается </a:t>
            </a:r>
            <a:r>
              <a:rPr lang="ru-RU" sz="1600" dirty="0"/>
              <a:t>оптимальный режим </a:t>
            </a:r>
            <a:r>
              <a:rPr lang="ru-RU" sz="1600" dirty="0" smtClean="0"/>
              <a:t>питания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</a:t>
            </a:r>
            <a:r>
              <a:rPr lang="ru-RU" sz="1600" b="1" dirty="0" smtClean="0"/>
              <a:t>Выдача происходит по режиму каждой возрастной группы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>   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C:\Users\Подсолнушек\Desktop\птиание\Люба питание\20170421_08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147"/>
            <a:ext cx="3031510" cy="40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дсолнушек\Desktop\птиание\Люба питание\20170421_08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08" y="1196752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дсолнушек\Desktop\птиание\Люба питание\20170421_082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66" y="3429001"/>
            <a:ext cx="271576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58645"/>
      </p:ext>
    </p:extLst>
  </p:cSld>
  <p:clrMapOvr>
    <a:masterClrMapping/>
  </p:clrMapOvr>
  <p:transition>
    <p:checke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                           </a:t>
            </a:r>
            <a:r>
              <a:rPr lang="ru-RU" sz="1600" b="1" dirty="0" smtClean="0">
                <a:solidFill>
                  <a:srgbClr val="7030A0"/>
                </a:solidFill>
              </a:rPr>
              <a:t>Организация дежурных по столовой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859216" cy="556523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                     Дежурные подбирают и выставляют картинки с меню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2293" name="Picture 5" descr="C:\Users\Подсолнушек\Desktop\Camera\20170417_12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17771"/>
            <a:ext cx="253265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Подсолнушек\Desktop\Camera\20170417_123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417440" cy="40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Подсолнушек\Desktop\птиание\уголок дежур. меню\IMG-20170426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435" y="1412776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564964"/>
      </p:ext>
    </p:extLst>
  </p:cSld>
  <p:clrMapOvr>
    <a:masterClrMapping/>
  </p:clrMapOvr>
  <p:transition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467600" cy="41805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                           </a:t>
            </a:r>
            <a:r>
              <a:rPr lang="ru-RU" sz="1800" b="1" dirty="0" smtClean="0">
                <a:solidFill>
                  <a:srgbClr val="FFC000"/>
                </a:solidFill>
              </a:rPr>
              <a:t>Дежурные накрывают на стол</a:t>
            </a:r>
            <a:endParaRPr lang="ru-RU" sz="1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524743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Завтрак</a:t>
            </a:r>
            <a:endParaRPr lang="ru-RU" dirty="0"/>
          </a:p>
        </p:txBody>
      </p:sp>
      <p:pic>
        <p:nvPicPr>
          <p:cNvPr id="10245" name="Picture 5" descr="C:\Users\Подсолнушек\Desktop\птиание\Люба питание\20170418_083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Подсолнушек\Desktop\птиание\Люба питание\20170418_083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476402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04915"/>
      </p:ext>
    </p:extLst>
  </p:cSld>
  <p:clrMapOvr>
    <a:masterClrMapping/>
  </p:clrMapOvr>
  <p:transition>
    <p:checke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Подсолнушек\Desktop\птиание\Люба питание\20170418_084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дсолнушек\Desktop\птиание\Люба питание\20170418_084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35881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39233"/>
      </p:ext>
    </p:extLst>
  </p:cSld>
  <p:clrMapOvr>
    <a:masterClrMapping/>
  </p:clrMapOvr>
  <p:transition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                                       </a:t>
            </a:r>
            <a:r>
              <a:rPr lang="ru-RU" sz="1600" b="1" dirty="0" smtClean="0">
                <a:solidFill>
                  <a:srgbClr val="00B0F0"/>
                </a:solidFill>
              </a:rPr>
              <a:t>Последний «Штрих»</a:t>
            </a:r>
            <a:endParaRPr lang="ru-RU" sz="1600" b="1" dirty="0">
              <a:solidFill>
                <a:srgbClr val="00B0F0"/>
              </a:solidFill>
            </a:endParaRPr>
          </a:p>
        </p:txBody>
      </p:sp>
      <p:pic>
        <p:nvPicPr>
          <p:cNvPr id="4" name="Picture 4" descr="C:\Users\Подсолнушек\Desktop\птиание\Люба питание\20170418_0844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228118" cy="54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64472"/>
      </p:ext>
    </p:extLst>
  </p:cSld>
  <p:clrMapOvr>
    <a:masterClrMapping/>
  </p:clrMapOvr>
  <p:transition>
    <p:checke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385248" cy="15121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latin typeface="Garamond" pitchFamily="18" charset="0"/>
              </a:rPr>
              <a:t/>
            </a:r>
            <a:br>
              <a:rPr lang="ru-RU" sz="1800" b="1" dirty="0" smtClean="0">
                <a:latin typeface="Garamond" pitchFamily="18" charset="0"/>
              </a:rPr>
            </a:br>
            <a:r>
              <a:rPr lang="ru-RU" sz="1800" b="1" dirty="0" smtClean="0">
                <a:latin typeface="Garamond" pitchFamily="18" charset="0"/>
              </a:rPr>
              <a:t/>
            </a:r>
            <a:br>
              <a:rPr lang="ru-RU" sz="1800" b="1" dirty="0" smtClean="0">
                <a:latin typeface="Garamond" pitchFamily="18" charset="0"/>
              </a:rPr>
            </a:br>
            <a:r>
              <a:rPr lang="ru-RU" sz="1800" b="1" dirty="0">
                <a:latin typeface="Garamond" pitchFamily="18" charset="0"/>
              </a:rPr>
              <a:t/>
            </a:r>
            <a:br>
              <a:rPr lang="ru-RU" sz="1800" b="1" dirty="0">
                <a:latin typeface="Garamond" pitchFamily="18" charset="0"/>
              </a:rPr>
            </a:br>
            <a:r>
              <a:rPr lang="ru-RU" sz="1800" b="1" dirty="0" smtClean="0">
                <a:latin typeface="Garamond" pitchFamily="18" charset="0"/>
              </a:rPr>
              <a:t>Организация </a:t>
            </a:r>
            <a:r>
              <a:rPr lang="ru-RU" sz="1800" b="1" dirty="0">
                <a:latin typeface="Garamond" pitchFamily="18" charset="0"/>
              </a:rPr>
              <a:t>полноценного, </a:t>
            </a:r>
            <a:r>
              <a:rPr lang="ru-RU" sz="1800" b="1" dirty="0" smtClean="0">
                <a:latin typeface="Garamond" pitchFamily="18" charset="0"/>
              </a:rPr>
              <a:t>качественного, сбалансированного </a:t>
            </a:r>
            <a:r>
              <a:rPr lang="ru-RU" sz="1800" b="1" dirty="0">
                <a:latin typeface="Garamond" pitchFamily="18" charset="0"/>
              </a:rPr>
              <a:t>питания детей – одно из важных направлений деятельности нашего образовательного учреждения. </a:t>
            </a:r>
            <a:br>
              <a:rPr lang="ru-RU" sz="1800" b="1" dirty="0">
                <a:latin typeface="Garamond" pitchFamily="18" charset="0"/>
              </a:rPr>
            </a:br>
            <a:endParaRPr lang="ru-RU" sz="1800" b="1" dirty="0">
              <a:latin typeface="Garamond" pitchFamily="18" charset="0"/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dirty="0">
                <a:latin typeface="Garamond" pitchFamily="18" charset="0"/>
              </a:rPr>
              <a:t>Питание – один из важных факторов, обеспечивающих нормальное течение процессов роста, физического и нервно – психического развития ребенка. Ухудшение качества питания приводит к снижению уровня защитно – приспособительных механизмов детского организма и возможному увеличению аллергических реакций, способствует росту болезней органов пищеварения. Поэтому именно качеству питания  в нашем детском саду уделяется повышенное внимание. </a:t>
            </a:r>
            <a:endParaRPr lang="ru-RU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Интересная подача пищи (сыр на шпажках)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 descr="C:\Users\Подсолнушек\Desktop\птиание\Люба питание\20170418_084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68406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дсолнушек\Desktop\птиание\Люба питание\20170418_084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1018"/>
            <a:ext cx="4355975" cy="32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76126"/>
      </p:ext>
    </p:extLst>
  </p:cSld>
  <p:clrMapOvr>
    <a:masterClrMapping/>
  </p:clrMapOvr>
  <p:transition>
    <p:checke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                                         </a:t>
            </a:r>
            <a:r>
              <a:rPr lang="ru-RU" sz="1800" b="1" dirty="0" smtClean="0">
                <a:solidFill>
                  <a:srgbClr val="C00000"/>
                </a:solidFill>
              </a:rPr>
              <a:t>Кафе «</a:t>
            </a:r>
            <a:r>
              <a:rPr lang="ru-RU" sz="1800" b="1" dirty="0" err="1" smtClean="0">
                <a:solidFill>
                  <a:srgbClr val="C00000"/>
                </a:solidFill>
              </a:rPr>
              <a:t>Вкусняшка</a:t>
            </a:r>
            <a:r>
              <a:rPr lang="ru-RU" sz="1800" b="1" dirty="0" smtClean="0">
                <a:solidFill>
                  <a:srgbClr val="C00000"/>
                </a:solidFill>
              </a:rPr>
              <a:t>»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424936" cy="556523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В подготовительной группе зона для принятия пищи оформлена как кафе</a:t>
            </a:r>
            <a:endParaRPr lang="ru-RU" sz="1600" b="1" dirty="0"/>
          </a:p>
        </p:txBody>
      </p:sp>
      <p:pic>
        <p:nvPicPr>
          <p:cNvPr id="14338" name="Picture 2" descr="C:\Users\Подсолнушек\Desktop\Camera\20170417_12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4010"/>
            <a:ext cx="2496728" cy="41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дсолнушек\Desktop\Camera\20170417_122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2748677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дсолнушек\Desktop\Camera\20170417_123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07603"/>
            <a:ext cx="2881763" cy="48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043637"/>
      </p:ext>
    </p:extLst>
  </p:cSld>
  <p:clrMapOvr>
    <a:masterClrMapping/>
  </p:clrMapOvr>
  <p:transition>
    <p:checke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Можно отдохнуть</a:t>
            </a:r>
            <a:endParaRPr lang="ru-RU" sz="1600" dirty="0"/>
          </a:p>
        </p:txBody>
      </p:sp>
      <p:pic>
        <p:nvPicPr>
          <p:cNvPr id="15362" name="Picture 2" descr="C:\Users\Подсолнушек\Desktop\Camera\20170417_123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3" y="764704"/>
            <a:ext cx="3374009" cy="56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дсолнушек\Desktop\Camera\20170417_123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74" y="764704"/>
            <a:ext cx="3267135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92348"/>
      </p:ext>
    </p:extLst>
  </p:cSld>
  <p:clrMapOvr>
    <a:masterClrMapping/>
  </p:clrMapOvr>
  <p:transition>
    <p:checke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92D050"/>
                </a:solidFill>
              </a:rPr>
              <a:t>Ну вот и все готово</a:t>
            </a:r>
            <a:endParaRPr lang="ru-RU" sz="1800" b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 descr="C:\Users\Подсолнушек\Desktop\Camera\20170417_12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15178"/>
            <a:ext cx="6480720" cy="588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02994"/>
      </p:ext>
    </p:extLst>
  </p:cSld>
  <p:clrMapOvr>
    <a:masterClrMapping/>
  </p:clrMapOvr>
  <p:transition>
    <p:checke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Моем руки перед едой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931224" cy="5493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Подсолнушек\Desktop\Camera\20170417_124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633464" cy="43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дсолнушек\Desktop\птиание\Люба питание\20170418_084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дсолнушек\Desktop\Camera\20170417_124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3212"/>
            <a:ext cx="27363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Подсолнушек\Desktop\Camera\20170417_124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68939"/>
            <a:ext cx="2201416" cy="366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21927"/>
      </p:ext>
    </p:extLst>
  </p:cSld>
  <p:clrMapOvr>
    <a:masterClrMapping/>
  </p:clrMapOvr>
  <p:transition>
    <p:checke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            Наши мальчики настоящие джентльмены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 descr="C:\Users\Подсолнушек\Desktop\Camera\20170417_124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74440"/>
            <a:ext cx="2605675" cy="43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дсолнушек\Desktop\Camera\20170417_124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248944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дсолнушек\Desktop\птиание\Люба питание\20170418_084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40" y="796373"/>
            <a:ext cx="3399284" cy="25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Подсолнушек\Desktop\птиание\Люба питание\20170418_084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86" y="3717032"/>
            <a:ext cx="341308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2575"/>
      </p:ext>
    </p:extLst>
  </p:cSld>
  <p:clrMapOvr>
    <a:masterClrMapping/>
  </p:clrMapOvr>
  <p:transition>
    <p:checke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Во время приема пищи в кафе «</a:t>
            </a:r>
            <a:r>
              <a:rPr lang="ru-RU" sz="1600" dirty="0" err="1" smtClean="0"/>
              <a:t>Вкусняшка</a:t>
            </a:r>
            <a:r>
              <a:rPr lang="ru-RU" sz="1600" dirty="0" smtClean="0"/>
              <a:t>» звучит нежная, приятная мелодия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53672892"/>
      </p:ext>
    </p:extLst>
  </p:cSld>
  <p:clrMapOvr>
    <a:masterClrMapping/>
  </p:clrMapOvr>
  <p:transition>
    <p:checke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Правила приема пищи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075240" cy="54932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9458" name="Picture 2" descr="C:\Users\Подсолнушек\Desktop\Camera\20170417_125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27" y="1700808"/>
            <a:ext cx="280831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дсолнушек\Desktop\Camera\20170417_125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60" y="18253"/>
            <a:ext cx="272190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дсолнушек\Desktop\Camera\20170417_13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4894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9100"/>
      </p:ext>
    </p:extLst>
  </p:cSld>
  <p:clrMapOvr>
    <a:masterClrMapping/>
  </p:clrMapOvr>
  <p:transition>
    <p:checke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Какой вкусный обед!!!!!!!!!!!!!!!!!!!!!!!!!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</a:t>
            </a:r>
            <a:endParaRPr lang="ru-RU" dirty="0"/>
          </a:p>
        </p:txBody>
      </p:sp>
      <p:pic>
        <p:nvPicPr>
          <p:cNvPr id="20482" name="Picture 2" descr="C:\Users\Подсолнушек\Desktop\Camera\20170417_13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64216"/>
            <a:ext cx="4608512" cy="56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31967"/>
      </p:ext>
    </p:extLst>
  </p:cSld>
  <p:clrMapOvr>
    <a:masterClrMapping/>
  </p:clrMapOvr>
  <p:transition>
    <p:checke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Необходимо прополоскать зубки после еды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931224" cy="5277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 descr="C:\Users\Подсолнушек\Desktop\Camera\20170417_13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09431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дсолнушек\Desktop\Camera\20170417_130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6840"/>
            <a:ext cx="3387091" cy="51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86566"/>
      </p:ext>
    </p:extLst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548680"/>
            <a:ext cx="8186737" cy="86409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b="1" dirty="0"/>
              <a:t>Основными принципами организации питания в нашем учреждении являются:</a:t>
            </a:r>
            <a:br>
              <a:rPr lang="ru-RU" sz="27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80728"/>
            <a:ext cx="8432105" cy="556771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800" dirty="0" smtClean="0"/>
              <a:t>*    </a:t>
            </a:r>
            <a:r>
              <a:rPr lang="ru-RU" sz="1800" dirty="0"/>
              <a:t>Соответствие энергетической ценности рациона </a:t>
            </a:r>
            <a:r>
              <a:rPr lang="ru-RU" sz="1800" dirty="0" err="1"/>
              <a:t>энергозатратам</a:t>
            </a:r>
            <a:r>
              <a:rPr lang="ru-RU" sz="1800" dirty="0"/>
              <a:t> ребенка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 eaLnBrk="1" hangingPunct="1">
              <a:buNone/>
            </a:pPr>
            <a:r>
              <a:rPr lang="ru-RU" sz="1800" dirty="0"/>
              <a:t> *    Сбалансированность в рационе всех заменимых и незаменимых пищевых веществ</a:t>
            </a:r>
            <a:r>
              <a:rPr lang="ru-RU" sz="1800" dirty="0" smtClean="0"/>
              <a:t>.</a:t>
            </a:r>
          </a:p>
          <a:p>
            <a:pPr marL="0" indent="0" eaLnBrk="1" hangingPunct="1">
              <a:buNone/>
            </a:pPr>
            <a:endParaRPr lang="ru-RU" sz="1800" dirty="0" smtClean="0"/>
          </a:p>
          <a:p>
            <a:pPr marL="0" indent="0" eaLnBrk="1" hangingPunct="1">
              <a:buNone/>
            </a:pPr>
            <a:r>
              <a:rPr lang="ru-RU" sz="1800" dirty="0" smtClean="0"/>
              <a:t> </a:t>
            </a:r>
            <a:r>
              <a:rPr lang="ru-RU" sz="1800" dirty="0"/>
              <a:t>*    Максимальное разнообразие продуктов и блюд, обеспечивающих сбалансированность рациона.</a:t>
            </a:r>
          </a:p>
          <a:p>
            <a:pPr eaLnBrk="1" hangingPunct="1"/>
            <a:endParaRPr lang="ru-RU" sz="1800" dirty="0"/>
          </a:p>
          <a:p>
            <a:pPr marL="0" indent="0" eaLnBrk="1" hangingPunct="1">
              <a:buNone/>
            </a:pPr>
            <a:r>
              <a:rPr lang="ru-RU" sz="1800" dirty="0"/>
              <a:t> *    Правильная технологическая и кулинарная обработка продуктов, направленная на сохранность их исходной пищевой ценности, а также высокие вкусовые качества блюд.</a:t>
            </a:r>
          </a:p>
          <a:p>
            <a:pPr eaLnBrk="1" hangingPunct="1"/>
            <a:endParaRPr lang="ru-RU" sz="1800" dirty="0"/>
          </a:p>
          <a:p>
            <a:pPr marL="0" indent="0" eaLnBrk="1" hangingPunct="1">
              <a:buNone/>
            </a:pPr>
            <a:r>
              <a:rPr lang="ru-RU" sz="1800" dirty="0"/>
              <a:t> *    Оптимальный режим питания, обстановка, формирующая у детей навыки культуры приема пищи.</a:t>
            </a:r>
          </a:p>
          <a:p>
            <a:pPr eaLnBrk="1" hangingPunct="1"/>
            <a:endParaRPr lang="ru-RU" sz="1800" dirty="0"/>
          </a:p>
          <a:p>
            <a:pPr marL="0" indent="0" eaLnBrk="1" hangingPunct="1">
              <a:buNone/>
            </a:pPr>
            <a:r>
              <a:rPr lang="ru-RU" sz="1800" dirty="0"/>
              <a:t> *    Соблюдение гигиенических требования к питанию (безопасность питания).</a:t>
            </a:r>
            <a:endParaRPr lang="ru-RU" sz="1800" dirty="0" smtClean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Garamond" pitchFamily="18" charset="0"/>
              </a:rPr>
              <a:t>ДЛЯ ВАС РОДИТЕЛИ</a:t>
            </a:r>
            <a:endParaRPr lang="ru-RU" dirty="0">
              <a:latin typeface="Garamond" pitchFamily="18" charset="0"/>
            </a:endParaRPr>
          </a:p>
        </p:txBody>
      </p:sp>
      <p:pic>
        <p:nvPicPr>
          <p:cNvPr id="19459" name="Объект 8" descr="C:\Users\Владимир\Downloads\игры по питанию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2625" y="1600200"/>
            <a:ext cx="3213100" cy="4572000"/>
          </a:xfrm>
        </p:spPr>
      </p:pic>
      <p:pic>
        <p:nvPicPr>
          <p:cNvPr id="19460" name="Объект 10" descr="C:\Users\Владимир\Downloads\питание в дс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2625" y="1600200"/>
            <a:ext cx="3206750" cy="4572000"/>
          </a:xfrm>
        </p:spPr>
      </p:pic>
      <p:pic>
        <p:nvPicPr>
          <p:cNvPr id="5" name="Объект 10" descr="C:\Users\Владимир\Downloads\питание в дс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8800"/>
            <a:ext cx="3206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       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76672"/>
            <a:ext cx="6923112" cy="576064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6503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Спасибо 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499992" y="1700808"/>
            <a:ext cx="4011216" cy="63408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hecke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229352" cy="50405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Оптимизация производственного контроля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692696"/>
            <a:ext cx="8229600" cy="583264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600" b="1" dirty="0" smtClean="0"/>
              <a:t>Соблюдаются  все санитарные требования к состоянию:</a:t>
            </a:r>
          </a:p>
          <a:p>
            <a:pPr eaLnBrk="1" hangingPunct="1"/>
            <a:r>
              <a:rPr lang="ru-RU" sz="1600" b="1" dirty="0" smtClean="0"/>
              <a:t> Пищеблока</a:t>
            </a:r>
          </a:p>
          <a:p>
            <a:pPr eaLnBrk="1" hangingPunct="1"/>
            <a:r>
              <a:rPr lang="ru-RU" sz="1600" b="1" dirty="0" smtClean="0"/>
              <a:t>К поставляемым продуктам</a:t>
            </a:r>
          </a:p>
          <a:p>
            <a:pPr eaLnBrk="1" hangingPunct="1"/>
            <a:r>
              <a:rPr lang="ru-RU" sz="1600" b="1" dirty="0" smtClean="0"/>
              <a:t>К приготовлению и раздаче блюд</a:t>
            </a:r>
          </a:p>
          <a:p>
            <a:pPr eaLnBrk="1" hangingPunct="1"/>
            <a:r>
              <a:rPr lang="ru-RU" sz="1600" b="1" dirty="0" smtClean="0"/>
              <a:t>К личной гигиене персонала пищеблока</a:t>
            </a:r>
          </a:p>
          <a:p>
            <a:pPr eaLnBrk="1" hangingPunct="1"/>
            <a:r>
              <a:rPr lang="ru-RU" sz="1600" b="1" dirty="0" smtClean="0"/>
              <a:t>К организации приема пищи детьми в группе</a:t>
            </a:r>
          </a:p>
          <a:p>
            <a:pPr eaLnBrk="1" hangingPunct="1"/>
            <a:endParaRPr lang="ru-RU" sz="1600" b="1" dirty="0" smtClean="0"/>
          </a:p>
          <a:p>
            <a:pPr eaLnBrk="1" hangingPunct="1"/>
            <a:endParaRPr lang="ru-RU" sz="1600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sz="1200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1028" name="Picture 4" descr="C:\Users\Подсолнушек\Desktop\Camera\20170417_124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2695373" cy="37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дсолнушек\Desktop\WP_20170425_11_11_37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284650" cy="36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дсолнушек\Desktop\птиание\Люба питание\20170421_082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02" y="2708920"/>
            <a:ext cx="2744970" cy="36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Поставка продуктов питания в ДОУ</a:t>
            </a:r>
            <a:endParaRPr lang="ru-RU" sz="1800" b="1" dirty="0"/>
          </a:p>
        </p:txBody>
      </p: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836712"/>
            <a:ext cx="7920880" cy="5708725"/>
          </a:xfrm>
        </p:spPr>
        <p:txBody>
          <a:bodyPr/>
          <a:lstStyle/>
          <a:p>
            <a:pPr eaLnBrk="1" hangingPunct="1"/>
            <a:r>
              <a:rPr lang="ru-RU" sz="1800" dirty="0" smtClean="0"/>
              <a:t>Поставка продуктов питания в наше учреждение осуществляется на основе договора между </a:t>
            </a:r>
            <a:r>
              <a:rPr lang="ru-RU" sz="1800" b="1" dirty="0" smtClean="0">
                <a:solidFill>
                  <a:srgbClr val="0070C0"/>
                </a:solidFill>
              </a:rPr>
              <a:t>поставщиком и заказчиком.</a:t>
            </a:r>
            <a:endParaRPr lang="ru-RU" sz="1800" b="1" dirty="0" smtClean="0"/>
          </a:p>
          <a:p>
            <a:pPr eaLnBrk="1" hangingPunct="1"/>
            <a:r>
              <a:rPr lang="ru-RU" sz="1800" b="1" dirty="0" smtClean="0"/>
              <a:t>Детский сад обслуживают следующие поставщики:</a:t>
            </a:r>
          </a:p>
          <a:p>
            <a:pPr eaLnBrk="1" hangingPunct="1"/>
            <a:r>
              <a:rPr lang="ru-RU" sz="1800" b="1" dirty="0" err="1" smtClean="0"/>
              <a:t>Бурангалиева</a:t>
            </a:r>
            <a:r>
              <a:rPr lang="ru-RU" sz="1800" b="1" dirty="0" smtClean="0"/>
              <a:t> Е.А.</a:t>
            </a:r>
          </a:p>
          <a:p>
            <a:pPr eaLnBrk="1" hangingPunct="1"/>
            <a:r>
              <a:rPr lang="ru-RU" sz="1800" b="1" dirty="0" smtClean="0"/>
              <a:t>ИП Смирнов</a:t>
            </a:r>
          </a:p>
          <a:p>
            <a:pPr eaLnBrk="1" hangingPunct="1"/>
            <a:r>
              <a:rPr lang="ru-RU" sz="1800" b="1" dirty="0" smtClean="0"/>
              <a:t>Магомедов Т.Г.                             </a:t>
            </a:r>
          </a:p>
          <a:p>
            <a:pPr eaLnBrk="1" hangingPunct="1"/>
            <a:endParaRPr lang="ru-RU" sz="1800" b="1" dirty="0"/>
          </a:p>
          <a:p>
            <a:pPr eaLnBrk="1" hangingPunct="1"/>
            <a:endParaRPr lang="ru-RU" sz="1800" b="1" dirty="0" smtClean="0"/>
          </a:p>
          <a:p>
            <a:pPr eaLnBrk="1" hangingPunct="1"/>
            <a:endParaRPr lang="ru-RU" sz="1800" b="1" dirty="0"/>
          </a:p>
          <a:p>
            <a:pPr eaLnBrk="1" hangingPunct="1"/>
            <a:endParaRPr lang="ru-RU" sz="1800" b="1" dirty="0" smtClean="0"/>
          </a:p>
          <a:p>
            <a:pPr eaLnBrk="1" hangingPunct="1"/>
            <a:endParaRPr lang="ru-RU" sz="1800" b="1" dirty="0"/>
          </a:p>
          <a:p>
            <a:pPr eaLnBrk="1" hangingPunct="1"/>
            <a:endParaRPr lang="ru-RU" sz="1800" b="1" dirty="0" smtClean="0"/>
          </a:p>
          <a:p>
            <a:pPr eaLnBrk="1" hangingPunct="1"/>
            <a:endParaRPr lang="ru-RU" sz="1800" b="1" dirty="0"/>
          </a:p>
          <a:p>
            <a:pPr eaLnBrk="1" hangingPunct="1"/>
            <a:endParaRPr lang="ru-RU" sz="1800" b="1" dirty="0" smtClean="0"/>
          </a:p>
          <a:p>
            <a:pPr eaLnBrk="1" hangingPunct="1"/>
            <a:endParaRPr lang="ru-RU" sz="1800" b="1" dirty="0"/>
          </a:p>
          <a:p>
            <a:pPr eaLnBrk="1" hangingPunct="1"/>
            <a:endParaRPr lang="ru-RU" sz="1800" b="1" dirty="0" smtClean="0"/>
          </a:p>
          <a:p>
            <a:pPr eaLnBrk="1" hangingPunct="1"/>
            <a:r>
              <a:rPr lang="ru-RU" sz="1800" b="1" dirty="0"/>
              <a:t> </a:t>
            </a:r>
            <a:r>
              <a:rPr lang="ru-RU" sz="1800" b="1" dirty="0" smtClean="0"/>
              <a:t>                                         </a:t>
            </a:r>
          </a:p>
          <a:p>
            <a:pPr eaLnBrk="1" hangingPunct="1"/>
            <a:endParaRPr lang="ru-RU" sz="1800" b="1" dirty="0" smtClean="0"/>
          </a:p>
        </p:txBody>
      </p:sp>
      <p:pic>
        <p:nvPicPr>
          <p:cNvPr id="2052" name="Picture 4" descr="C:\Users\Подсолнушек\Desktop\птиание\овощи\WP_20170418_10_48_5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4207"/>
            <a:ext cx="2140634" cy="38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дсолнушек\Desktop\птиание\овощи\WP_20170418_10_45_36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85374"/>
            <a:ext cx="2160240" cy="384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одсолнушек\Desktop\птиание\овощи\WP_20170418_10_50_33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85374"/>
            <a:ext cx="2160240" cy="384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908720"/>
            <a:ext cx="7385248" cy="55652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pic>
        <p:nvPicPr>
          <p:cNvPr id="4098" name="Picture 2" descr="C:\Users\Подсолнушек\Desktop\птиание\А.В. Л.Н\IMG-20170426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696"/>
            <a:ext cx="2893786" cy="38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дсолнушек\Desktop\птиание\А.В. Л.Н\IMG-20170426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01" y="1067110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дсолнушек\Desktop\птиание\А.В. Л.Н\IMG-20170426-WA0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409732" cy="34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8494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/>
              <a:t>Прием и  безопасное хранение продуктов в ДОУ обеспечивает  ответственное </a:t>
            </a:r>
            <a:r>
              <a:rPr lang="ru-RU" sz="1800" b="1" dirty="0" smtClean="0"/>
              <a:t>лицо в соответствии с требованиями СанПиН </a:t>
            </a:r>
            <a:r>
              <a:rPr lang="ru-RU" sz="1800" b="1" dirty="0"/>
              <a:t>– завхоз Людмила Николаевна </a:t>
            </a:r>
            <a:r>
              <a:rPr lang="ru-RU" sz="1800" b="1" dirty="0" err="1"/>
              <a:t>Саева</a:t>
            </a:r>
            <a:r>
              <a:rPr lang="ru-RU" sz="1800" b="1" dirty="0"/>
              <a:t>.</a:t>
            </a:r>
            <a:endParaRPr lang="ru-RU" sz="1800" dirty="0">
              <a:latin typeface="Garamond" pitchFamily="18" charset="0"/>
            </a:endParaRPr>
          </a:p>
        </p:txBody>
      </p:sp>
      <p:pic>
        <p:nvPicPr>
          <p:cNvPr id="8" name="Picture 2" descr="C:\Users\Подсолнушек\Desktop\птиание\А.В. Л.Н\WP_20170425_12_25_54_Pr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42553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дсолнушек\Desktop\птиание\А.В. Л.Н\IMG-20170424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59" y="1628800"/>
            <a:ext cx="2592288" cy="46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Подсолнушек\Desktop\птиание\А.В. Л.Н\IMG-20170424-WA00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2677657" cy="47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31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Пища готовится на пищеблоке который оборудован необходимым технологическим и холодильным оборудование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83120711"/>
              </p:ext>
            </p:extLst>
          </p:nvPr>
        </p:nvGraphicFramePr>
        <p:xfrm>
          <a:off x="1042988" y="620713"/>
          <a:ext cx="7058025" cy="6194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0"/>
                <a:gridCol w="2736785"/>
                <a:gridCol w="2160620"/>
              </a:tblGrid>
              <a:tr h="3657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56" marR="91456" marT="45716" marB="45716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 marL="91456" marR="91456" marT="45716" marB="45716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rowSpan="4">
                  <a:txBody>
                    <a:bodyPr/>
                    <a:lstStyle/>
                    <a:p>
                      <a:endParaRPr lang="ru-RU"/>
                    </a:p>
                  </a:txBody>
                  <a:tcPr marL="91456" marR="91456" marT="45716" marB="45716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12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rowSpan="4">
                  <a:txBody>
                    <a:bodyPr/>
                    <a:lstStyle/>
                    <a:p>
                      <a:r>
                        <a:rPr lang="ru-RU" b="1" dirty="0" smtClean="0"/>
                        <a:t>Повар </a:t>
                      </a:r>
                      <a:r>
                        <a:rPr lang="ru-RU" dirty="0" err="1" smtClean="0"/>
                        <a:t>Пустахайлова</a:t>
                      </a:r>
                      <a:r>
                        <a:rPr lang="ru-RU" dirty="0" smtClean="0"/>
                        <a:t> Елена</a:t>
                      </a:r>
                      <a:r>
                        <a:rPr lang="ru-RU" baseline="0" dirty="0" smtClean="0"/>
                        <a:t> Ивановна</a:t>
                      </a:r>
                      <a:endParaRPr lang="ru-RU" dirty="0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27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</a:tr>
              <a:tr h="3428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41" marR="121941" marT="34287" marB="34287" anchor="ctr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41" marR="121941" marT="34287" marB="34287" anchor="ctr" horzOverflow="overflow"/>
                </a:tc>
              </a:tr>
            </a:tbl>
          </a:graphicData>
        </a:graphic>
      </p:graphicFrame>
      <p:pic>
        <p:nvPicPr>
          <p:cNvPr id="3075" name="Picture 3" descr="C:\Users\Подсолнушек\Desktop\птиание\Люба питание\20170421_082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57175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дсолнушек\Desktop\птиание\А.В. Л.Н\IMG-20170425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62" y="1340768"/>
            <a:ext cx="23710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дсолнушек\Desktop\птиание\А.В. Л.Н\IMG-20170425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290167" cy="42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6864" cy="122413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400" dirty="0" smtClean="0"/>
              <a:t>                                          </a:t>
            </a:r>
            <a:r>
              <a:rPr lang="ru-RU" sz="1400" b="1" dirty="0" smtClean="0"/>
              <a:t>Выполнение </a:t>
            </a:r>
            <a:r>
              <a:rPr lang="ru-RU" sz="1400" b="1" dirty="0"/>
              <a:t>основных норм питания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>
                <a:solidFill>
                  <a:schemeClr val="tx1"/>
                </a:solidFill>
              </a:rPr>
              <a:t>В основу </a:t>
            </a:r>
            <a:r>
              <a:rPr lang="ru-RU" sz="1400" dirty="0" smtClean="0">
                <a:solidFill>
                  <a:srgbClr val="FF0000"/>
                </a:solidFill>
              </a:rPr>
              <a:t>качественного сбаланс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рованного питания </a:t>
            </a:r>
            <a:r>
              <a:rPr lang="ru-RU" sz="1400" dirty="0" smtClean="0">
                <a:solidFill>
                  <a:schemeClr val="tx1"/>
                </a:solidFill>
              </a:rPr>
              <a:t>заложено питание, отвечающее возрастным и физиологическим потребностям детского организма. Питание осуществляется на основе суточного набора продуктов питания детей в ДОУ  (г, мл, на 1 ребенка / сутки) СанПиН 2.4.1. 3049 - 13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219256" cy="504056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600" dirty="0" smtClean="0"/>
              <a:t>Распределение энергетической ценности (калорийности) суточного рациона питания детей на отдельные приемы пищи:</a:t>
            </a:r>
            <a:endParaRPr lang="ru-RU" sz="1800" dirty="0"/>
          </a:p>
          <a:p>
            <a:pPr marL="0" indent="0" eaLnBrk="1" hangingPunct="1">
              <a:buNone/>
            </a:pPr>
            <a:r>
              <a:rPr lang="ru-RU" sz="1800" dirty="0" smtClean="0"/>
              <a:t>Завтрак   (25 </a:t>
            </a:r>
            <a:r>
              <a:rPr lang="ru-RU" sz="1800" dirty="0"/>
              <a:t>%) </a:t>
            </a:r>
            <a:r>
              <a:rPr lang="ru-RU" sz="1800" dirty="0" smtClean="0"/>
              <a:t>        Обед </a:t>
            </a:r>
            <a:r>
              <a:rPr lang="ru-RU" sz="1800" dirty="0"/>
              <a:t>(40 </a:t>
            </a:r>
            <a:r>
              <a:rPr lang="ru-RU" sz="1800" dirty="0" smtClean="0"/>
              <a:t>%)    Полдник </a:t>
            </a:r>
            <a:r>
              <a:rPr lang="ru-RU" sz="1800" dirty="0"/>
              <a:t>(15 </a:t>
            </a:r>
            <a:r>
              <a:rPr lang="ru-RU" sz="1800" dirty="0" smtClean="0"/>
              <a:t>%)   </a:t>
            </a:r>
            <a:r>
              <a:rPr lang="ru-RU" sz="1800" dirty="0"/>
              <a:t>Ужин (20 %) - </a:t>
            </a:r>
            <a:r>
              <a:rPr lang="ru-RU" sz="1800" dirty="0" smtClean="0"/>
              <a:t>дома</a:t>
            </a:r>
            <a:endParaRPr lang="ru-RU" sz="1800" dirty="0"/>
          </a:p>
          <a:p>
            <a:pPr marL="0" indent="0" eaLnBrk="1" hangingPunct="1">
              <a:buNone/>
            </a:pPr>
            <a:endParaRPr lang="ru-RU" sz="1800" dirty="0" smtClean="0"/>
          </a:p>
          <a:p>
            <a:pPr marL="0" indent="0" eaLnBrk="1" hangingPunct="1">
              <a:buNone/>
            </a:pPr>
            <a:endParaRPr lang="ru-RU" sz="1800" dirty="0" smtClean="0"/>
          </a:p>
          <a:p>
            <a:pPr marL="0" indent="0" eaLnBrk="1" hangingPunct="1">
              <a:buNone/>
            </a:pPr>
            <a:endParaRPr lang="ru-RU" sz="1600" dirty="0" smtClean="0"/>
          </a:p>
          <a:p>
            <a:pPr marL="0" indent="0" eaLnBrk="1" hangingPunct="1">
              <a:buNone/>
            </a:pPr>
            <a:endParaRPr lang="ru-RU" sz="1600" dirty="0"/>
          </a:p>
          <a:p>
            <a:pPr marL="0" indent="0" eaLnBrk="1" hangingPunct="1">
              <a:buNone/>
            </a:pPr>
            <a:endParaRPr lang="ru-RU" sz="1600" dirty="0" smtClean="0"/>
          </a:p>
          <a:p>
            <a:pPr marL="0" indent="0" eaLnBrk="1" hangingPunct="1">
              <a:buNone/>
            </a:pPr>
            <a:endParaRPr lang="ru-RU" sz="1600" dirty="0"/>
          </a:p>
          <a:p>
            <a:pPr marL="0" indent="0" eaLnBrk="1" hangingPunct="1">
              <a:buNone/>
            </a:pPr>
            <a:endParaRPr lang="ru-RU" sz="1600" dirty="0" smtClean="0"/>
          </a:p>
          <a:p>
            <a:pPr marL="0" indent="0" eaLnBrk="1" hangingPunct="1">
              <a:buNone/>
            </a:pPr>
            <a:endParaRPr lang="ru-RU" sz="1600" dirty="0"/>
          </a:p>
          <a:p>
            <a:pPr marL="0" indent="0" eaLnBrk="1" hangingPunct="1">
              <a:buNone/>
            </a:pPr>
            <a:endParaRPr lang="ru-RU" sz="1600" dirty="0" smtClean="0"/>
          </a:p>
          <a:p>
            <a:pPr marL="0" indent="0" eaLnBrk="1" hangingPunct="1">
              <a:buNone/>
            </a:pPr>
            <a:r>
              <a:rPr lang="ru-RU" sz="1600" dirty="0" smtClean="0"/>
              <a:t>Используется </a:t>
            </a:r>
            <a:r>
              <a:rPr lang="ru-RU" sz="1600" dirty="0"/>
              <a:t>максимальное разнообразие рациона</a:t>
            </a:r>
          </a:p>
          <a:p>
            <a:pPr marL="0" indent="0" eaLnBrk="1" hangingPunct="1">
              <a:buNone/>
            </a:pPr>
            <a:r>
              <a:rPr lang="ru-RU" sz="1600" dirty="0"/>
              <a:t>Проводится технологическая и кулинарная обработка продуктов</a:t>
            </a:r>
          </a:p>
          <a:p>
            <a:pPr marL="0" indent="0" eaLnBrk="1" hangingPunct="1">
              <a:buNone/>
            </a:pPr>
            <a:r>
              <a:rPr lang="ru-RU" sz="1600" dirty="0"/>
              <a:t>Пища, всегда имеет хорошие вкусовые качества</a:t>
            </a:r>
          </a:p>
          <a:p>
            <a:pPr marL="0" indent="0" eaLnBrk="1" hangingPunct="1">
              <a:buNone/>
            </a:pPr>
            <a:endParaRPr lang="ru-RU" sz="1600" dirty="0" smtClean="0"/>
          </a:p>
        </p:txBody>
      </p:sp>
      <p:pic>
        <p:nvPicPr>
          <p:cNvPr id="5122" name="Picture 2" descr="C:\Users\Подсолнушек\Desktop\птиание\Люба питание\20170418_084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17347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дсолнушек\Desktop\Camera\20170417_125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64" y="2420888"/>
            <a:ext cx="238650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дсолнушек\Desktop\полдник\IMG-20170426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28" y="2420888"/>
            <a:ext cx="23762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1698</TotalTime>
  <Words>523</Words>
  <Application>Microsoft Office PowerPoint</Application>
  <PresentationFormat>Экран (4:3)</PresentationFormat>
  <Paragraphs>107</Paragraphs>
  <Slides>32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Эркер</vt:lpstr>
      <vt:lpstr>Организация питания в МБДОУ д/с «Подсолнушек»</vt:lpstr>
      <vt:lpstr>   Организация полноценного, качественного, сбалансированного питания детей – одно из важных направлений деятельности нашего образовательного учреждения.  </vt:lpstr>
      <vt:lpstr>Основными принципами организации питания в нашем учреждении являются:  </vt:lpstr>
      <vt:lpstr>Оптимизация производственного контроля</vt:lpstr>
      <vt:lpstr>Поставка продуктов питания в ДОУ</vt:lpstr>
      <vt:lpstr>Презентация PowerPoint</vt:lpstr>
      <vt:lpstr>Прием и  безопасное хранение продуктов в ДОУ обеспечивает  ответственное лицо в соответствии с требованиями СанПиН – завхоз Людмила Николаевна Саева.</vt:lpstr>
      <vt:lpstr>Пища готовится на пищеблоке который оборудован необходимым технологическим и холодильным оборудование</vt:lpstr>
      <vt:lpstr>                                          Выполнение основных норм питания  В основу качественного сбалансированного питания заложено питание, отвечающее возрастным и физиологическим потребностям детского организма. Питание осуществляется на основе суточного набора продуктов питания детей в ДОУ  (г, мл, на 1 ребенка / сутки) СанПиН 2.4.1. 3049 - 13</vt:lpstr>
      <vt:lpstr>                                                      Меню</vt:lpstr>
      <vt:lpstr>              Любимое овощное блюдо детишек нашего ДОУ</vt:lpstr>
      <vt:lpstr>                                          Технологическая карта                                               «Салат  витаминный»</vt:lpstr>
      <vt:lpstr>     Для обеспечения преемственности питания родителей информируют об ассортименте питания ребенка, вывешивая                                                         ежедневное меню</vt:lpstr>
      <vt:lpstr>                           После приготовления пищи старшая медсестра, старший                                               воспитатель и завхоз снимают пробу снимает пробу   Повар Маркелова Людмила Яковлевна   Старшая медсестра Столыпина Анна Васильевна</vt:lpstr>
      <vt:lpstr>                                                   Соблюдается оптимальный режим питания                Выдача происходит по режиму каждой возрастной группы    </vt:lpstr>
      <vt:lpstr>                                Организация дежурных по столовой </vt:lpstr>
      <vt:lpstr>                               Дежурные накрывают на стол</vt:lpstr>
      <vt:lpstr>Презентация PowerPoint</vt:lpstr>
      <vt:lpstr>                                            Последний «Штрих»</vt:lpstr>
      <vt:lpstr>Интересная подача пищи (сыр на шпажках)</vt:lpstr>
      <vt:lpstr>                                              Кафе «Вкусняшка»</vt:lpstr>
      <vt:lpstr>Презентация PowerPoint</vt:lpstr>
      <vt:lpstr>         Ну вот и все готово</vt:lpstr>
      <vt:lpstr>Моем руки перед едой</vt:lpstr>
      <vt:lpstr>                Наши мальчики настоящие джентльмены</vt:lpstr>
      <vt:lpstr>Во время приема пищи в кафе «Вкусняшка» звучит нежная, приятная мелодия </vt:lpstr>
      <vt:lpstr>Правила приема пищи</vt:lpstr>
      <vt:lpstr>Какой вкусный обед!!!!!!!!!!!!!!!!!!!!!!!!!</vt:lpstr>
      <vt:lpstr>Необходимо прополоскать зубки после еды</vt:lpstr>
      <vt:lpstr>ДЛЯ ВАС РОДИТЕЛИ</vt:lpstr>
      <vt:lpstr>          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питания в дошкольных образовательных учреждениях</dc:title>
  <dc:creator>Сафарова</dc:creator>
  <cp:lastModifiedBy>Пользователь Windows</cp:lastModifiedBy>
  <cp:revision>196</cp:revision>
  <dcterms:created xsi:type="dcterms:W3CDTF">2010-02-07T12:11:39Z</dcterms:created>
  <dcterms:modified xsi:type="dcterms:W3CDTF">2024-02-05T20:52:22Z</dcterms:modified>
</cp:coreProperties>
</file>